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5"/>
  </p:notesMasterIdLst>
  <p:sldIdLst>
    <p:sldId id="256" r:id="rId2"/>
    <p:sldId id="257" r:id="rId3"/>
    <p:sldId id="364" r:id="rId4"/>
    <p:sldId id="365" r:id="rId5"/>
    <p:sldId id="363" r:id="rId6"/>
    <p:sldId id="366" r:id="rId7"/>
    <p:sldId id="258" r:id="rId8"/>
    <p:sldId id="367" r:id="rId9"/>
    <p:sldId id="371" r:id="rId10"/>
    <p:sldId id="261" r:id="rId11"/>
    <p:sldId id="263" r:id="rId12"/>
    <p:sldId id="264" r:id="rId13"/>
    <p:sldId id="265" r:id="rId14"/>
    <p:sldId id="368" r:id="rId15"/>
    <p:sldId id="266" r:id="rId16"/>
    <p:sldId id="360" r:id="rId17"/>
    <p:sldId id="346" r:id="rId18"/>
    <p:sldId id="267" r:id="rId19"/>
    <p:sldId id="268" r:id="rId20"/>
    <p:sldId id="269" r:id="rId21"/>
    <p:sldId id="272" r:id="rId22"/>
    <p:sldId id="361" r:id="rId23"/>
    <p:sldId id="369" r:id="rId24"/>
    <p:sldId id="370" r:id="rId25"/>
    <p:sldId id="276" r:id="rId26"/>
    <p:sldId id="281" r:id="rId27"/>
    <p:sldId id="283" r:id="rId28"/>
    <p:sldId id="284" r:id="rId29"/>
    <p:sldId id="285" r:id="rId30"/>
    <p:sldId id="286" r:id="rId31"/>
    <p:sldId id="290" r:id="rId32"/>
    <p:sldId id="314" r:id="rId33"/>
    <p:sldId id="315" r:id="rId34"/>
    <p:sldId id="316" r:id="rId35"/>
    <p:sldId id="327" r:id="rId36"/>
    <p:sldId id="328" r:id="rId37"/>
    <p:sldId id="357" r:id="rId38"/>
    <p:sldId id="353" r:id="rId39"/>
    <p:sldId id="343" r:id="rId40"/>
    <p:sldId id="345" r:id="rId41"/>
    <p:sldId id="347" r:id="rId42"/>
    <p:sldId id="348" r:id="rId43"/>
    <p:sldId id="358" r:id="rId44"/>
    <p:sldId id="354" r:id="rId45"/>
    <p:sldId id="351" r:id="rId46"/>
    <p:sldId id="355" r:id="rId47"/>
    <p:sldId id="352" r:id="rId48"/>
    <p:sldId id="356" r:id="rId49"/>
    <p:sldId id="349" r:id="rId50"/>
    <p:sldId id="350" r:id="rId51"/>
    <p:sldId id="372" r:id="rId52"/>
    <p:sldId id="359" r:id="rId53"/>
    <p:sldId id="344" r:id="rId5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32AEF-31FA-44F9-A67E-37C1F1978F51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A97F85-90BE-4405-AD58-339CC2664E5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2163384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A97F85-90BE-4405-AD58-339CC2664E5A}" type="slidenum">
              <a:rPr lang="ko-KR" altLang="en-US" smtClean="0"/>
              <a:pPr/>
              <a:t>51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373099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직사각형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사각형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9CBE353-15DD-4397-8222-9198CA0C300D}" type="datetimeFigureOut">
              <a:rPr lang="ko-KR" altLang="en-US" smtClean="0"/>
              <a:pPr/>
              <a:t>2011-05-31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8FCDC12-5C14-4433-B9C8-64EA6C8E00C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1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1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1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1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3568" y="1988840"/>
            <a:ext cx="8077200" cy="936104"/>
          </a:xfrm>
        </p:spPr>
        <p:txBody>
          <a:bodyPr/>
          <a:lstStyle/>
          <a:p>
            <a:r>
              <a:rPr lang="ko-KR" altLang="en-US" dirty="0" smtClean="0"/>
              <a:t>자유통일은 자유시민의 의무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11560" y="260648"/>
            <a:ext cx="8077200" cy="149961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ko-KR" altLang="ko-KR" b="1" dirty="0"/>
              <a:t>모든 사람이 자유롭기 전에는 누구도 완전히 자유로울 수 없다</a:t>
            </a:r>
            <a:r>
              <a:rPr lang="en-US" altLang="ko-KR" b="1" dirty="0"/>
              <a:t>.</a:t>
            </a:r>
            <a:br>
              <a:rPr lang="en-US" altLang="ko-KR" b="1" dirty="0"/>
            </a:br>
            <a:r>
              <a:rPr lang="en-US" altLang="ko-KR" dirty="0" smtClean="0"/>
              <a:t>No </a:t>
            </a:r>
            <a:r>
              <a:rPr lang="en-US" altLang="ko-KR" dirty="0"/>
              <a:t>one can be perfectly free till all are </a:t>
            </a:r>
            <a:r>
              <a:rPr lang="en-US" altLang="ko-KR" dirty="0" smtClean="0"/>
              <a:t>free.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(Herbert Spencer, </a:t>
            </a:r>
            <a:r>
              <a:rPr lang="en-US" altLang="ko-KR" i="1" dirty="0" smtClean="0"/>
              <a:t>Social </a:t>
            </a:r>
            <a:r>
              <a:rPr lang="en-US" altLang="ko-KR" i="1" dirty="0"/>
              <a:t>Statics</a:t>
            </a:r>
            <a:r>
              <a:rPr lang="en-US" altLang="ko-KR" dirty="0"/>
              <a:t>, 1851, p.456</a:t>
            </a:r>
            <a:r>
              <a:rPr lang="en-US" altLang="ko-KR" dirty="0" smtClean="0"/>
              <a:t>)</a:t>
            </a:r>
            <a:endParaRPr lang="ko-KR" altLang="ko-KR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473" y="3066104"/>
            <a:ext cx="9144000" cy="3791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92080" y="2708920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mtClean="0"/>
              <a:t>자유통일포럼 대표 정창인</a:t>
            </a:r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73511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미국독립선언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5194920" cy="462560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/>
              <a:t>“ 모든 사람은 평등하게 태어났으며</a:t>
            </a:r>
            <a:r>
              <a:rPr lang="en-US" altLang="ko-KR" dirty="0"/>
              <a:t>, </a:t>
            </a:r>
            <a:r>
              <a:rPr lang="ko-KR" altLang="en-US" dirty="0"/>
              <a:t>조물주로부터 몇 개의 양도할 수 없는 권리를 </a:t>
            </a:r>
            <a:r>
              <a:rPr lang="ko-KR" altLang="en-US" dirty="0" smtClean="0"/>
              <a:t>부여 받았다</a:t>
            </a:r>
            <a:r>
              <a:rPr lang="en-US" altLang="ko-KR" dirty="0"/>
              <a:t>. </a:t>
            </a:r>
            <a:r>
              <a:rPr lang="ko-KR" altLang="en-US" dirty="0" smtClean="0"/>
              <a:t>생명과 </a:t>
            </a:r>
            <a:r>
              <a:rPr lang="ko-KR" altLang="en-US" dirty="0"/>
              <a:t>자유와 행복의 </a:t>
            </a:r>
            <a:r>
              <a:rPr lang="ko-KR" altLang="en-US" dirty="0" err="1" smtClean="0"/>
              <a:t>추구권은</a:t>
            </a:r>
            <a:r>
              <a:rPr lang="ko-KR" altLang="en-US" dirty="0" smtClean="0"/>
              <a:t> 그 권리에 속한다</a:t>
            </a:r>
            <a:r>
              <a:rPr lang="en-US" altLang="ko-KR" dirty="0" smtClean="0"/>
              <a:t>. </a:t>
            </a:r>
            <a:r>
              <a:rPr lang="ko-KR" altLang="en-US" dirty="0"/>
              <a:t>이 권리를 확보하기 위하여 인류는 정부를 </a:t>
            </a:r>
            <a:r>
              <a:rPr lang="ko-KR" altLang="en-US" dirty="0" smtClean="0"/>
              <a:t>조직했으며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정당한 </a:t>
            </a:r>
            <a:r>
              <a:rPr lang="ko-KR" altLang="en-US" dirty="0"/>
              <a:t>권력은 인민의 동의로부터 </a:t>
            </a:r>
            <a:r>
              <a:rPr lang="ko-KR" altLang="en-US" dirty="0" smtClean="0"/>
              <a:t>유래한다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어떤 </a:t>
            </a:r>
            <a:r>
              <a:rPr lang="ko-KR" altLang="en-US" dirty="0"/>
              <a:t>정부이든 이러한 </a:t>
            </a:r>
            <a:r>
              <a:rPr lang="ko-KR" altLang="en-US" dirty="0" smtClean="0"/>
              <a:t>목적을 </a:t>
            </a:r>
            <a:r>
              <a:rPr lang="ko-KR" altLang="en-US" dirty="0"/>
              <a:t>파괴할 </a:t>
            </a:r>
            <a:r>
              <a:rPr lang="ko-KR" altLang="en-US" dirty="0" smtClean="0"/>
              <a:t>때는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새로운 </a:t>
            </a:r>
            <a:r>
              <a:rPr lang="ko-KR" altLang="en-US" dirty="0"/>
              <a:t>정부를 조직하는 것은 인민의 권리이다</a:t>
            </a:r>
            <a:r>
              <a:rPr lang="en-US" altLang="ko-KR" dirty="0"/>
              <a:t>. ” 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endParaRPr lang="en-US" altLang="ko-KR" dirty="0"/>
          </a:p>
          <a:p>
            <a:pPr marL="118872" indent="0">
              <a:buNone/>
            </a:pPr>
            <a:r>
              <a:rPr lang="en-US" altLang="ko-KR" dirty="0" smtClean="0"/>
              <a:t>(</a:t>
            </a:r>
            <a:r>
              <a:rPr lang="ko-KR" altLang="en-US" dirty="0"/>
              <a:t>미국 </a:t>
            </a:r>
            <a:r>
              <a:rPr lang="ko-KR" altLang="en-US" dirty="0" smtClean="0"/>
              <a:t>독립선언문 </a:t>
            </a:r>
            <a:r>
              <a:rPr lang="en-US" altLang="ko-KR" dirty="0" smtClean="0"/>
              <a:t>: 1776</a:t>
            </a:r>
            <a:r>
              <a:rPr lang="ko-KR" altLang="en-US" dirty="0"/>
              <a:t>년 </a:t>
            </a:r>
            <a:r>
              <a:rPr lang="en-US" altLang="ko-KR" dirty="0"/>
              <a:t>7</a:t>
            </a:r>
            <a:r>
              <a:rPr lang="ko-KR" altLang="en-US" dirty="0"/>
              <a:t>월 </a:t>
            </a:r>
            <a:r>
              <a:rPr lang="en-US" altLang="ko-KR" dirty="0"/>
              <a:t>4</a:t>
            </a:r>
            <a:r>
              <a:rPr lang="ko-KR" altLang="en-US" dirty="0"/>
              <a:t>일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772816"/>
            <a:ext cx="3215733" cy="37890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035728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대한민국 헌법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1948</a:t>
            </a:r>
            <a:r>
              <a:rPr lang="ko-KR" altLang="en-US" dirty="0" smtClean="0"/>
              <a:t>년 헌법</a:t>
            </a:r>
            <a:endParaRPr lang="en-US" altLang="ko-KR" dirty="0" smtClean="0"/>
          </a:p>
          <a:p>
            <a:pPr lvl="1" fontAlgn="base"/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조 대한민국은 민주공화국이다</a:t>
            </a:r>
            <a:r>
              <a:rPr lang="en-US" altLang="ko-KR" dirty="0"/>
              <a:t>. </a:t>
            </a:r>
            <a:endParaRPr lang="ko-KR" altLang="en-US" dirty="0"/>
          </a:p>
          <a:p>
            <a:pPr lvl="1" fontAlgn="base"/>
            <a:r>
              <a:rPr lang="ko-KR" altLang="en-US" dirty="0"/>
              <a:t>제</a:t>
            </a:r>
            <a:r>
              <a:rPr lang="en-US" altLang="ko-KR" dirty="0"/>
              <a:t>2</a:t>
            </a:r>
            <a:r>
              <a:rPr lang="ko-KR" altLang="en-US" dirty="0"/>
              <a:t>조 대한민국의 주권은 국민에게 있고 모든 권력은 국민으로부터 나온다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dirty="0" smtClean="0"/>
              <a:t>1987</a:t>
            </a:r>
            <a:r>
              <a:rPr lang="ko-KR" altLang="en-US" dirty="0" smtClean="0"/>
              <a:t>년 헌법</a:t>
            </a:r>
            <a:endParaRPr lang="en-US" altLang="ko-KR" dirty="0"/>
          </a:p>
          <a:p>
            <a:pPr lvl="1" fontAlgn="base"/>
            <a:r>
              <a:rPr lang="ko-KR" altLang="en-US" dirty="0"/>
              <a:t>제</a:t>
            </a:r>
            <a:r>
              <a:rPr lang="en-US" altLang="ko-KR" dirty="0"/>
              <a:t>1</a:t>
            </a:r>
            <a:r>
              <a:rPr lang="ko-KR" altLang="en-US" dirty="0"/>
              <a:t>조 ①대한민국은 민주공화국이다</a:t>
            </a:r>
            <a:r>
              <a:rPr lang="en-US" altLang="ko-KR" dirty="0"/>
              <a:t>.</a:t>
            </a:r>
            <a:endParaRPr lang="ko-KR" altLang="en-US" dirty="0"/>
          </a:p>
          <a:p>
            <a:pPr lvl="1" fontAlgn="base"/>
            <a:r>
              <a:rPr lang="ko-KR" altLang="en-US" dirty="0"/>
              <a:t>②대한민국의 주권은 국민에게 있고</a:t>
            </a:r>
            <a:r>
              <a:rPr lang="en-US" altLang="ko-KR" dirty="0"/>
              <a:t>, </a:t>
            </a:r>
            <a:r>
              <a:rPr lang="ko-KR" altLang="en-US" dirty="0"/>
              <a:t>모든 권력은 국민으로부터 나온다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2041569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반동적 역사 후퇴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잘못된 비전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b="1" dirty="0" err="1" smtClean="0">
                <a:solidFill>
                  <a:srgbClr val="FF0000"/>
                </a:solidFill>
              </a:rPr>
              <a:t>사적소유</a:t>
            </a:r>
            <a:r>
              <a:rPr lang="en-US" altLang="ko-KR" b="1" dirty="0" smtClean="0">
                <a:solidFill>
                  <a:srgbClr val="FF0000"/>
                </a:solidFill>
              </a:rPr>
              <a:t>(</a:t>
            </a:r>
            <a:r>
              <a:rPr lang="ko-KR" altLang="en-US" b="1" dirty="0" smtClean="0">
                <a:solidFill>
                  <a:srgbClr val="FF0000"/>
                </a:solidFill>
              </a:rPr>
              <a:t>사유재산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  <a:r>
              <a:rPr lang="ko-KR" altLang="en-US" b="1" dirty="0" smtClean="0">
                <a:solidFill>
                  <a:srgbClr val="FF0000"/>
                </a:solidFill>
              </a:rPr>
              <a:t> 부정 </a:t>
            </a:r>
            <a:r>
              <a:rPr lang="en-US" altLang="ko-KR" b="1" dirty="0" smtClean="0">
                <a:solidFill>
                  <a:srgbClr val="FF0000"/>
                </a:solidFill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공산주의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>
              <a:lnSpc>
                <a:spcPct val="120000"/>
              </a:lnSpc>
            </a:pPr>
            <a:r>
              <a:rPr lang="ko-KR" altLang="en-US" b="1" dirty="0" smtClean="0"/>
              <a:t>왕족 및 귀족 소유에 대한 반발</a:t>
            </a:r>
            <a:endParaRPr lang="en-US" altLang="ko-KR" b="1" dirty="0" smtClean="0"/>
          </a:p>
          <a:p>
            <a:pPr lvl="1">
              <a:lnSpc>
                <a:spcPct val="120000"/>
              </a:lnSpc>
            </a:pPr>
            <a:r>
              <a:rPr lang="ko-KR" altLang="en-US" b="1" dirty="0" err="1" smtClean="0"/>
              <a:t>토마스</a:t>
            </a:r>
            <a:r>
              <a:rPr lang="ko-KR" altLang="en-US" b="1" dirty="0" smtClean="0"/>
              <a:t> 모어</a:t>
            </a:r>
            <a:r>
              <a:rPr lang="en-US" altLang="ko-KR" b="1" dirty="0" smtClean="0"/>
              <a:t>: “</a:t>
            </a:r>
            <a:r>
              <a:rPr lang="ko-KR" altLang="en-US" b="1" dirty="0" smtClean="0"/>
              <a:t>유토피아</a:t>
            </a:r>
            <a:r>
              <a:rPr lang="en-US" altLang="ko-KR" b="1" dirty="0" smtClean="0"/>
              <a:t>”</a:t>
            </a:r>
          </a:p>
          <a:p>
            <a:pPr>
              <a:lnSpc>
                <a:spcPct val="1200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역사발전 메커니즘 착각</a:t>
            </a:r>
            <a:r>
              <a:rPr lang="en-US" altLang="ko-KR" b="1" dirty="0" smtClean="0">
                <a:solidFill>
                  <a:srgbClr val="FF0000"/>
                </a:solidFill>
              </a:rPr>
              <a:t>: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계급투쟁론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b="1" dirty="0" smtClean="0"/>
              <a:t>Karl </a:t>
            </a:r>
            <a:r>
              <a:rPr lang="en-US" altLang="ko-KR" b="1" dirty="0"/>
              <a:t>Heinrich Marx</a:t>
            </a:r>
            <a:r>
              <a:rPr lang="en-US" altLang="ko-KR" dirty="0"/>
              <a:t> </a:t>
            </a:r>
            <a:r>
              <a:rPr lang="en-US" altLang="ko-KR" dirty="0" smtClean="0"/>
              <a:t>(1818 </a:t>
            </a:r>
            <a:r>
              <a:rPr lang="en-US" altLang="ko-KR" dirty="0"/>
              <a:t>– </a:t>
            </a:r>
            <a:r>
              <a:rPr lang="en-US" altLang="ko-KR" dirty="0" smtClean="0"/>
              <a:t>1883)</a:t>
            </a:r>
          </a:p>
          <a:p>
            <a:pPr lvl="1">
              <a:lnSpc>
                <a:spcPct val="120000"/>
              </a:lnSpc>
            </a:pPr>
            <a:r>
              <a:rPr lang="ko-KR" altLang="en-US" dirty="0"/>
              <a:t>유물론적 변증법 </a:t>
            </a:r>
            <a:r>
              <a:rPr lang="en-US" altLang="ko-KR" dirty="0"/>
              <a:t>: </a:t>
            </a:r>
            <a:r>
              <a:rPr lang="ko-KR" altLang="en-US" dirty="0" err="1"/>
              <a:t>계급투쟁론</a:t>
            </a:r>
            <a:r>
              <a:rPr lang="en-US" altLang="ko-KR" dirty="0"/>
              <a:t>(Class Struggle)</a:t>
            </a:r>
          </a:p>
          <a:p>
            <a:pPr lvl="2">
              <a:lnSpc>
                <a:spcPct val="120000"/>
              </a:lnSpc>
            </a:pPr>
            <a:r>
              <a:rPr lang="ko-KR" altLang="en-US" dirty="0"/>
              <a:t>노동</a:t>
            </a:r>
            <a:r>
              <a:rPr lang="en-US" altLang="ko-KR" dirty="0"/>
              <a:t>(</a:t>
            </a:r>
            <a:r>
              <a:rPr lang="ko-KR" altLang="en-US" dirty="0"/>
              <a:t>무산</a:t>
            </a:r>
            <a:r>
              <a:rPr lang="en-US" altLang="ko-KR" dirty="0"/>
              <a:t>)</a:t>
            </a:r>
            <a:r>
              <a:rPr lang="ko-KR" altLang="en-US" dirty="0"/>
              <a:t>계급</a:t>
            </a:r>
            <a:r>
              <a:rPr lang="en-US" altLang="ko-KR" dirty="0"/>
              <a:t>(Labor : Proletariat)</a:t>
            </a:r>
          </a:p>
          <a:p>
            <a:pPr lvl="2">
              <a:lnSpc>
                <a:spcPct val="120000"/>
              </a:lnSpc>
            </a:pPr>
            <a:r>
              <a:rPr lang="ko-KR" altLang="en-US" dirty="0"/>
              <a:t>자본</a:t>
            </a:r>
            <a:r>
              <a:rPr lang="en-US" altLang="ko-KR" dirty="0"/>
              <a:t>(</a:t>
            </a:r>
            <a:r>
              <a:rPr lang="ko-KR" altLang="en-US" dirty="0"/>
              <a:t>유산</a:t>
            </a:r>
            <a:r>
              <a:rPr lang="en-US" altLang="ko-KR" dirty="0"/>
              <a:t>)</a:t>
            </a:r>
            <a:r>
              <a:rPr lang="ko-KR" altLang="en-US" dirty="0" err="1"/>
              <a:t>계습</a:t>
            </a:r>
            <a:r>
              <a:rPr lang="en-US" altLang="ko-KR" dirty="0"/>
              <a:t>(Capital : Bourgeoisie)</a:t>
            </a:r>
          </a:p>
          <a:p>
            <a:pPr lvl="1">
              <a:lnSpc>
                <a:spcPct val="120000"/>
              </a:lnSpc>
            </a:pPr>
            <a:r>
              <a:rPr lang="en-US" altLang="ko-KR" dirty="0" smtClean="0"/>
              <a:t>1848</a:t>
            </a:r>
            <a:r>
              <a:rPr lang="ko-KR" altLang="en-US" dirty="0" smtClean="0"/>
              <a:t>년 공산당 선언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en-US" altLang="ko-KR" dirty="0" smtClean="0"/>
              <a:t>1917-1989: </a:t>
            </a:r>
            <a:r>
              <a:rPr lang="ko-KR" altLang="en-US" dirty="0" smtClean="0"/>
              <a:t>소련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중국</a:t>
            </a:r>
            <a:r>
              <a:rPr lang="en-US" altLang="ko-KR" dirty="0" smtClean="0"/>
              <a:t>, </a:t>
            </a:r>
            <a:r>
              <a:rPr lang="ko-KR" altLang="en-US" dirty="0" smtClean="0"/>
              <a:t>쿠바</a:t>
            </a:r>
            <a:r>
              <a:rPr lang="en-US" altLang="ko-KR" dirty="0" smtClean="0"/>
              <a:t>, </a:t>
            </a:r>
            <a:r>
              <a:rPr lang="ko-KR" altLang="en-US" dirty="0" smtClean="0"/>
              <a:t>라오스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베트남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북괴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김씨왕조로</a:t>
            </a:r>
            <a:r>
              <a:rPr lang="ko-KR" altLang="en-US" dirty="0" smtClean="0"/>
              <a:t> 변질</a:t>
            </a:r>
            <a:r>
              <a:rPr lang="en-US" altLang="ko-KR" dirty="0" smtClean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32652161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공산주의의 반역사성</a:t>
            </a:r>
            <a:r>
              <a:rPr lang="en-US" altLang="ko-KR" dirty="0" smtClean="0"/>
              <a:t>(</a:t>
            </a:r>
            <a:r>
              <a:rPr lang="ko-KR" altLang="en-US" dirty="0" smtClean="0"/>
              <a:t>반동성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b="1" dirty="0"/>
              <a:t>역사발전의 관점에서 </a:t>
            </a:r>
            <a:r>
              <a:rPr lang="en-US" altLang="ko-KR" b="1" dirty="0"/>
              <a:t>: </a:t>
            </a:r>
            <a:r>
              <a:rPr lang="ko-KR" altLang="en-US" b="1" dirty="0"/>
              <a:t>공산주의국가는 반동적</a:t>
            </a:r>
            <a:endParaRPr lang="en-US" altLang="ko-KR" b="1" dirty="0"/>
          </a:p>
          <a:p>
            <a:pPr>
              <a:lnSpc>
                <a:spcPct val="120000"/>
              </a:lnSpc>
            </a:pPr>
            <a:r>
              <a:rPr lang="ko-KR" altLang="en-US" b="1" dirty="0">
                <a:solidFill>
                  <a:srgbClr val="FF0000"/>
                </a:solidFill>
              </a:rPr>
              <a:t>민주주의</a:t>
            </a:r>
            <a:r>
              <a:rPr lang="ko-KR" altLang="en-US" dirty="0"/>
              <a:t>에 대한 잘못된 정의 </a:t>
            </a:r>
            <a:r>
              <a:rPr lang="en-US" altLang="ko-KR" dirty="0"/>
              <a:t>: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노동자</a:t>
            </a:r>
            <a:r>
              <a:rPr lang="en-US" altLang="ko-KR" dirty="0"/>
              <a:t>, </a:t>
            </a:r>
            <a:r>
              <a:rPr lang="ko-KR" altLang="en-US" dirty="0"/>
              <a:t>농민이 지배하는 세상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>
                <a:latin typeface="바탕"/>
                <a:ea typeface="바탕"/>
              </a:rPr>
              <a:t>⇔ </a:t>
            </a:r>
            <a:r>
              <a:rPr lang="ko-KR" altLang="en-US" b="1" dirty="0">
                <a:solidFill>
                  <a:srgbClr val="7030A0"/>
                </a:solidFill>
                <a:latin typeface="+mn-ea"/>
              </a:rPr>
              <a:t>모든 사람이 평등한 세상</a:t>
            </a:r>
            <a:endParaRPr lang="en-US" altLang="ko-KR" b="1" dirty="0">
              <a:solidFill>
                <a:srgbClr val="7030A0"/>
              </a:solidFill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ko-KR" altLang="en-US" b="1" dirty="0">
                <a:solidFill>
                  <a:srgbClr val="FF0000"/>
                </a:solidFill>
              </a:rPr>
              <a:t>사회정의</a:t>
            </a:r>
            <a:r>
              <a:rPr lang="ko-KR" altLang="en-US" dirty="0"/>
              <a:t>에 대한 잘못된 정의 </a:t>
            </a:r>
            <a:r>
              <a:rPr lang="en-US" altLang="ko-KR" dirty="0"/>
              <a:t>: </a:t>
            </a:r>
            <a:r>
              <a:rPr lang="en-US" altLang="ko-KR" dirty="0" smtClean="0"/>
              <a:t>“</a:t>
            </a:r>
            <a:r>
              <a:rPr lang="ko-KR" altLang="en-US" b="1" dirty="0"/>
              <a:t>능력</a:t>
            </a:r>
            <a:r>
              <a:rPr lang="ko-KR" altLang="en-US" dirty="0"/>
              <a:t>에 따라 일하고 </a:t>
            </a:r>
            <a:r>
              <a:rPr lang="ko-KR" altLang="en-US" b="1" dirty="0"/>
              <a:t>필요</a:t>
            </a:r>
            <a:r>
              <a:rPr lang="ko-KR" altLang="en-US" dirty="0"/>
              <a:t>에 따라 분배</a:t>
            </a:r>
            <a:r>
              <a:rPr lang="en-US" altLang="ko-KR" dirty="0"/>
              <a:t>”(</a:t>
            </a:r>
            <a:r>
              <a:rPr lang="ko-KR" altLang="en-US" dirty="0"/>
              <a:t>공산주의</a:t>
            </a:r>
            <a:r>
              <a:rPr lang="en-US" altLang="ko-KR" dirty="0">
                <a:latin typeface="+mn-ea"/>
              </a:rPr>
              <a:t>) </a:t>
            </a:r>
            <a:r>
              <a:rPr lang="en-US" altLang="ko-KR" dirty="0" smtClean="0">
                <a:latin typeface="+mn-ea"/>
              </a:rPr>
              <a:t/>
            </a:r>
            <a:br>
              <a:rPr lang="en-US" altLang="ko-KR" dirty="0" smtClean="0">
                <a:latin typeface="+mn-ea"/>
              </a:rPr>
            </a:br>
            <a:r>
              <a:rPr lang="en-US" altLang="ko-KR" dirty="0" smtClean="0">
                <a:latin typeface="바탕"/>
                <a:ea typeface="바탕"/>
              </a:rPr>
              <a:t>⇔</a:t>
            </a:r>
            <a:r>
              <a:rPr lang="en-US" altLang="ko-KR" dirty="0" smtClean="0">
                <a:latin typeface="+mn-ea"/>
              </a:rPr>
              <a:t> </a:t>
            </a:r>
            <a:r>
              <a:rPr lang="ko-KR" altLang="en-US" b="1" dirty="0">
                <a:solidFill>
                  <a:srgbClr val="7030A0"/>
                </a:solidFill>
                <a:latin typeface="+mn-ea"/>
              </a:rPr>
              <a:t>기회균등</a:t>
            </a:r>
            <a:r>
              <a:rPr lang="en-US" altLang="ko-KR" b="1" dirty="0">
                <a:solidFill>
                  <a:srgbClr val="7030A0"/>
                </a:solidFill>
                <a:latin typeface="+mn-ea"/>
              </a:rPr>
              <a:t>, </a:t>
            </a:r>
            <a:r>
              <a:rPr lang="ko-KR" altLang="en-US" b="1" dirty="0">
                <a:solidFill>
                  <a:srgbClr val="7030A0"/>
                </a:solidFill>
                <a:latin typeface="+mn-ea"/>
              </a:rPr>
              <a:t>능력에 따른 성공</a:t>
            </a:r>
            <a:r>
              <a:rPr lang="en-US" altLang="ko-KR" b="1" dirty="0">
                <a:solidFill>
                  <a:srgbClr val="7030A0"/>
                </a:solidFill>
                <a:latin typeface="+mn-ea"/>
              </a:rPr>
              <a:t>, </a:t>
            </a:r>
            <a:r>
              <a:rPr lang="ko-KR" altLang="en-US" b="1" dirty="0">
                <a:solidFill>
                  <a:srgbClr val="7030A0"/>
                </a:solidFill>
                <a:latin typeface="+mn-ea"/>
              </a:rPr>
              <a:t>법 앞의 평등</a:t>
            </a:r>
            <a:r>
              <a:rPr lang="en-US" altLang="ko-KR" b="1" dirty="0">
                <a:solidFill>
                  <a:srgbClr val="7030A0"/>
                </a:solidFill>
                <a:latin typeface="+mn-ea"/>
              </a:rPr>
              <a:t>, </a:t>
            </a:r>
            <a:r>
              <a:rPr lang="ko-KR" altLang="en-US" b="1" dirty="0">
                <a:solidFill>
                  <a:srgbClr val="7030A0"/>
                </a:solidFill>
                <a:latin typeface="+mn-ea"/>
              </a:rPr>
              <a:t>누진세</a:t>
            </a:r>
            <a:r>
              <a:rPr lang="en-US" altLang="ko-KR" b="1" dirty="0">
                <a:solidFill>
                  <a:srgbClr val="7030A0"/>
                </a:solidFill>
                <a:latin typeface="+mn-ea"/>
              </a:rPr>
              <a:t>, </a:t>
            </a:r>
            <a:r>
              <a:rPr lang="ko-KR" altLang="en-US" b="1" dirty="0">
                <a:solidFill>
                  <a:srgbClr val="7030A0"/>
                </a:solidFill>
                <a:latin typeface="+mn-ea"/>
              </a:rPr>
              <a:t>소득재분배</a:t>
            </a:r>
            <a:r>
              <a:rPr lang="en-US" altLang="ko-KR" b="1" dirty="0">
                <a:solidFill>
                  <a:srgbClr val="7030A0"/>
                </a:solidFill>
                <a:latin typeface="+mn-ea"/>
              </a:rPr>
              <a:t>(Negative tax)</a:t>
            </a:r>
          </a:p>
          <a:p>
            <a:pPr>
              <a:lnSpc>
                <a:spcPct val="120000"/>
              </a:lnSpc>
            </a:pPr>
            <a:r>
              <a:rPr lang="ko-KR" altLang="en-US" b="1" dirty="0">
                <a:solidFill>
                  <a:srgbClr val="FF0000"/>
                </a:solidFill>
                <a:latin typeface="+mn-ea"/>
              </a:rPr>
              <a:t>독재</a:t>
            </a:r>
            <a:r>
              <a:rPr lang="ko-KR" altLang="en-US" dirty="0">
                <a:latin typeface="+mn-ea"/>
              </a:rPr>
              <a:t>의 정당화 </a:t>
            </a:r>
            <a:r>
              <a:rPr lang="en-US" altLang="ko-KR" dirty="0">
                <a:latin typeface="+mn-ea"/>
              </a:rPr>
              <a:t>: </a:t>
            </a:r>
            <a:r>
              <a:rPr lang="ko-KR" altLang="en-US" dirty="0">
                <a:latin typeface="+mn-ea"/>
              </a:rPr>
              <a:t>계급독재 ⇒ </a:t>
            </a:r>
            <a:r>
              <a:rPr lang="ko-KR" altLang="en-US" dirty="0" smtClean="0">
                <a:latin typeface="+mn-ea"/>
              </a:rPr>
              <a:t>수령독재</a:t>
            </a:r>
            <a:endParaRPr lang="en-US" altLang="ko-KR" dirty="0"/>
          </a:p>
        </p:txBody>
      </p:sp>
    </p:spTree>
    <p:extLst>
      <p:ext uri="{BB962C8B-B14F-4D97-AF65-F5344CB8AC3E}">
        <p14:creationId xmlns="" xmlns:p14="http://schemas.microsoft.com/office/powerpoint/2010/main" val="19153395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20162611"/>
              </p:ext>
            </p:extLst>
          </p:nvPr>
        </p:nvGraphicFramePr>
        <p:xfrm>
          <a:off x="467544" y="1700808"/>
          <a:ext cx="8229600" cy="43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552"/>
                <a:gridCol w="2869976"/>
                <a:gridCol w="347707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>
                          <a:solidFill>
                            <a:srgbClr val="FFFF00"/>
                          </a:solidFill>
                        </a:rPr>
                        <a:t>공산주의 국가</a:t>
                      </a:r>
                      <a:endParaRPr lang="ko-KR" altLang="en-US" sz="320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3200" dirty="0" smtClean="0"/>
                        <a:t>왕국</a:t>
                      </a:r>
                      <a:endParaRPr lang="ko-KR" alt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/>
                        <a:t>소유</a:t>
                      </a:r>
                      <a:endParaRPr lang="ko-KR" altLang="en-US" sz="3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>
                          <a:solidFill>
                            <a:srgbClr val="FF0000"/>
                          </a:solidFill>
                        </a:rPr>
                        <a:t>국가소유</a:t>
                      </a:r>
                      <a:r>
                        <a:rPr lang="en-US" altLang="ko-KR" sz="320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br>
                        <a:rPr lang="en-US" altLang="ko-KR" sz="3200" dirty="0" smtClean="0">
                          <a:solidFill>
                            <a:srgbClr val="FF0000"/>
                          </a:solidFill>
                        </a:rPr>
                      </a:br>
                      <a:r>
                        <a:rPr lang="ko-KR" altLang="en-US" sz="3200" dirty="0" smtClean="0">
                          <a:solidFill>
                            <a:srgbClr val="FF0000"/>
                          </a:solidFill>
                        </a:rPr>
                        <a:t>집단소유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/>
                        <a:t>왕의 소유</a:t>
                      </a:r>
                      <a:endParaRPr lang="ko-KR" altLang="en-US" sz="3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/>
                        <a:t>사회적 역할</a:t>
                      </a:r>
                      <a:endParaRPr lang="ko-KR" altLang="en-US" sz="3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>
                          <a:solidFill>
                            <a:srgbClr val="FF0000"/>
                          </a:solidFill>
                        </a:rPr>
                        <a:t>성분에 따라 </a:t>
                      </a:r>
                      <a:r>
                        <a:rPr lang="en-US" altLang="ko-KR" sz="3200" dirty="0" smtClean="0">
                          <a:solidFill>
                            <a:srgbClr val="FF0000"/>
                          </a:solidFill>
                        </a:rPr>
                        <a:t/>
                      </a:r>
                      <a:br>
                        <a:rPr lang="en-US" altLang="ko-KR" sz="3200" dirty="0" smtClean="0">
                          <a:solidFill>
                            <a:srgbClr val="FF0000"/>
                          </a:solidFill>
                        </a:rPr>
                      </a:br>
                      <a:r>
                        <a:rPr lang="ko-KR" altLang="en-US" sz="3200" dirty="0" smtClean="0">
                          <a:solidFill>
                            <a:srgbClr val="FF0000"/>
                          </a:solidFill>
                        </a:rPr>
                        <a:t>부여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/>
                        <a:t>혈통에 따라 부여</a:t>
                      </a:r>
                      <a:endParaRPr lang="ko-KR" altLang="en-US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/>
                        <a:t>독재형태</a:t>
                      </a:r>
                      <a:endParaRPr lang="ko-KR" altLang="en-US" sz="3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>
                          <a:solidFill>
                            <a:srgbClr val="FF0000"/>
                          </a:solidFill>
                        </a:rPr>
                        <a:t>무산계급독재</a:t>
                      </a:r>
                      <a:r>
                        <a:rPr lang="en-US" altLang="ko-KR" sz="3200" dirty="0" smtClean="0">
                          <a:solidFill>
                            <a:srgbClr val="FF0000"/>
                          </a:solidFill>
                        </a:rPr>
                        <a:t>(</a:t>
                      </a:r>
                      <a:r>
                        <a:rPr lang="ko-KR" altLang="en-US" sz="3200" dirty="0" smtClean="0">
                          <a:solidFill>
                            <a:srgbClr val="FF0000"/>
                          </a:solidFill>
                        </a:rPr>
                        <a:t>성분차별</a:t>
                      </a:r>
                      <a:r>
                        <a:rPr lang="en-US" altLang="ko-KR" sz="320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/>
                        <a:t>신분독재</a:t>
                      </a:r>
                      <a:r>
                        <a:rPr lang="en-US" altLang="ko-KR" sz="3200" dirty="0" smtClean="0"/>
                        <a:t/>
                      </a:r>
                      <a:br>
                        <a:rPr lang="en-US" altLang="ko-KR" sz="3200" dirty="0" smtClean="0"/>
                      </a:br>
                      <a:r>
                        <a:rPr lang="en-US" altLang="ko-KR" sz="3200" dirty="0" smtClean="0"/>
                        <a:t>(</a:t>
                      </a:r>
                      <a:r>
                        <a:rPr lang="ko-KR" altLang="en-US" sz="3200" dirty="0" smtClean="0"/>
                        <a:t>반상의 차별</a:t>
                      </a:r>
                      <a:r>
                        <a:rPr lang="en-US" altLang="ko-KR" sz="3200" dirty="0" smtClean="0"/>
                        <a:t>)</a:t>
                      </a:r>
                      <a:endParaRPr lang="ko-KR" altLang="en-US" sz="3200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/>
                        <a:t>분배</a:t>
                      </a:r>
                      <a:endParaRPr lang="ko-KR" altLang="en-US" sz="3200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>
                          <a:solidFill>
                            <a:srgbClr val="FF0000"/>
                          </a:solidFill>
                        </a:rPr>
                        <a:t>배급제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3200" dirty="0" smtClean="0"/>
                        <a:t>왕의 시혜</a:t>
                      </a:r>
                      <a:r>
                        <a:rPr lang="en-US" altLang="ko-KR" sz="3200" dirty="0" smtClean="0"/>
                        <a:t>(</a:t>
                      </a:r>
                      <a:r>
                        <a:rPr lang="ko-KR" altLang="en-US" sz="3200" dirty="0" smtClean="0"/>
                        <a:t>은혜</a:t>
                      </a:r>
                      <a:r>
                        <a:rPr lang="en-US" altLang="ko-KR" sz="3200" dirty="0" smtClean="0"/>
                        <a:t>)</a:t>
                      </a:r>
                      <a:endParaRPr lang="ko-KR" altLang="en-US" sz="3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공산주의와 절대왕정의 유사점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334697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23528" y="155448"/>
            <a:ext cx="8568952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dirty="0"/>
              <a:t>개인</a:t>
            </a:r>
            <a:r>
              <a:rPr lang="en-US" altLang="ko-KR" dirty="0"/>
              <a:t>,</a:t>
            </a:r>
            <a:r>
              <a:rPr lang="ko-KR" altLang="en-US" dirty="0"/>
              <a:t>군사독재의 반역사성</a:t>
            </a:r>
            <a:r>
              <a:rPr lang="en-US" altLang="ko-KR" dirty="0"/>
              <a:t>, </a:t>
            </a:r>
            <a:r>
              <a:rPr lang="ko-KR" altLang="en-US" dirty="0" err="1"/>
              <a:t>반인륜성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ko-KR" altLang="en-US" dirty="0"/>
              <a:t>계급독재는 역사적 반동</a:t>
            </a:r>
            <a:r>
              <a:rPr lang="en-US" altLang="ko-KR" dirty="0"/>
              <a:t>, </a:t>
            </a:r>
            <a:r>
              <a:rPr lang="ko-KR" altLang="en-US" b="1" dirty="0"/>
              <a:t>개인독재는 더더구나 역사적 반동</a:t>
            </a:r>
            <a:endParaRPr lang="en-US" altLang="ko-KR" b="1" dirty="0"/>
          </a:p>
          <a:p>
            <a:pPr>
              <a:lnSpc>
                <a:spcPct val="120000"/>
              </a:lnSpc>
            </a:pPr>
            <a:r>
              <a:rPr lang="ko-KR" altLang="en-US" b="1" dirty="0"/>
              <a:t>타인의 자유권 박탈은 범죄행위</a:t>
            </a:r>
            <a:endParaRPr lang="en-US" altLang="ko-KR" b="1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만인평등이라는 기본원칙 위배</a:t>
            </a: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/>
              <a:t>피지배자의 동의 원칙 </a:t>
            </a:r>
            <a:r>
              <a:rPr lang="ko-KR" altLang="en-US" dirty="0" smtClean="0"/>
              <a:t>위배</a:t>
            </a:r>
            <a:endParaRPr lang="en-US" altLang="ko-KR" dirty="0">
              <a:latin typeface="+mn-ea"/>
            </a:endParaRPr>
          </a:p>
          <a:p>
            <a:pPr lvl="1">
              <a:lnSpc>
                <a:spcPct val="120000"/>
              </a:lnSpc>
            </a:pPr>
            <a:r>
              <a:rPr lang="ko-KR" altLang="en-US" dirty="0">
                <a:latin typeface="+mn-ea"/>
              </a:rPr>
              <a:t>국제인권선언 위배 </a:t>
            </a:r>
            <a:r>
              <a:rPr lang="en-US" altLang="ko-KR" dirty="0">
                <a:latin typeface="+mn-ea"/>
              </a:rPr>
              <a:t>: "The will of the people shall be the basis of the authority of government.“</a:t>
            </a:r>
          </a:p>
          <a:p>
            <a:pPr>
              <a:lnSpc>
                <a:spcPct val="120000"/>
              </a:lnSpc>
            </a:pPr>
            <a:r>
              <a:rPr lang="ko-KR" altLang="en-US" dirty="0">
                <a:latin typeface="+mn-ea"/>
              </a:rPr>
              <a:t>한마디로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존재이유가 없다</a:t>
            </a:r>
            <a:r>
              <a:rPr lang="en-US" altLang="ko-KR" dirty="0">
                <a:latin typeface="+mn-ea"/>
              </a:rPr>
              <a:t>! </a:t>
            </a:r>
            <a:br>
              <a:rPr lang="en-US" altLang="ko-KR" dirty="0">
                <a:latin typeface="+mn-ea"/>
              </a:rPr>
            </a:br>
            <a:r>
              <a:rPr lang="en-US" altLang="ko-KR" dirty="0">
                <a:latin typeface="바탕"/>
                <a:ea typeface="바탕"/>
              </a:rPr>
              <a:t>☞ </a:t>
            </a:r>
            <a:r>
              <a:rPr lang="ko-KR" altLang="en-US" dirty="0">
                <a:latin typeface="+mn-ea"/>
              </a:rPr>
              <a:t>폭군과 노예는 동일한 인간</a:t>
            </a:r>
            <a:endParaRPr lang="en-US" altLang="ko-KR" dirty="0">
              <a:latin typeface="+mn-ea"/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독재자는 범죄자로서 처단되어야 </a:t>
            </a:r>
            <a:r>
              <a:rPr lang="ko-KR" altLang="en-US" b="1" dirty="0" smtClean="0">
                <a:solidFill>
                  <a:srgbClr val="FF0000"/>
                </a:solidFill>
              </a:rPr>
              <a:t>마땅함</a:t>
            </a:r>
            <a:endParaRPr lang="en-US" altLang="ko-K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51984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사적(私的)소유(所有) 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개인자유를  보호하는 제도적 장치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1556792"/>
            <a:ext cx="8784976" cy="5184575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b="1" dirty="0"/>
              <a:t>역사는 </a:t>
            </a:r>
            <a:r>
              <a:rPr lang="ko-KR" altLang="en-US" b="1" dirty="0" err="1"/>
              <a:t>사적소유의</a:t>
            </a:r>
            <a:r>
              <a:rPr lang="ko-KR" altLang="en-US" b="1" dirty="0"/>
              <a:t> 확대로 발전</a:t>
            </a:r>
            <a:r>
              <a:rPr lang="en-US" altLang="ko-KR" dirty="0"/>
              <a:t>: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“</a:t>
            </a:r>
            <a:r>
              <a:rPr lang="en-US" altLang="ko-KR" dirty="0"/>
              <a:t>Utopia on the Earth”</a:t>
            </a:r>
            <a:r>
              <a:rPr lang="ko-KR" altLang="en-US" dirty="0"/>
              <a:t> </a:t>
            </a:r>
            <a:r>
              <a:rPr lang="en-US" altLang="ko-KR" dirty="0"/>
              <a:t>=&gt; </a:t>
            </a:r>
            <a:r>
              <a:rPr lang="ko-KR" altLang="en-US" dirty="0"/>
              <a:t>자유의 확대</a:t>
            </a:r>
          </a:p>
          <a:p>
            <a:r>
              <a:rPr lang="ko-KR" altLang="en-US" dirty="0" smtClean="0"/>
              <a:t>개인의 이기적 동기</a:t>
            </a:r>
            <a:r>
              <a:rPr lang="en-US" altLang="ko-KR" dirty="0" smtClean="0"/>
              <a:t>, </a:t>
            </a:r>
            <a:r>
              <a:rPr lang="ko-KR" altLang="en-US" b="1" dirty="0" smtClean="0"/>
              <a:t>자유경쟁</a:t>
            </a:r>
            <a:r>
              <a:rPr lang="ko-KR" altLang="en-US" dirty="0" smtClean="0"/>
              <a:t>과 적합한 제도</a:t>
            </a:r>
            <a:endParaRPr lang="en-US" altLang="ko-KR" dirty="0" smtClean="0"/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자유경쟁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개인의 성공을 사회발전으로 연결시키는 메커니즘</a:t>
            </a:r>
            <a:endParaRPr lang="en-US" altLang="ko-KR" dirty="0" smtClean="0"/>
          </a:p>
          <a:p>
            <a:r>
              <a:rPr lang="ko-KR" altLang="en-US" dirty="0" smtClean="0"/>
              <a:t>소련 및 사회주의 경제의 붕괴</a:t>
            </a:r>
            <a:r>
              <a:rPr lang="en-US" altLang="ko-KR" dirty="0" smtClean="0"/>
              <a:t> : </a:t>
            </a:r>
            <a:r>
              <a:rPr lang="ko-KR" altLang="en-US" dirty="0" err="1" smtClean="0"/>
              <a:t>사적소유</a:t>
            </a:r>
            <a:r>
              <a:rPr lang="ko-KR" altLang="en-US" dirty="0" smtClean="0"/>
              <a:t> 부정으로 사회발전 동력 상실</a:t>
            </a:r>
            <a:endParaRPr lang="en-US" altLang="ko-KR" dirty="0" smtClean="0"/>
          </a:p>
          <a:p>
            <a:r>
              <a:rPr lang="ko-KR" altLang="en-US" dirty="0" smtClean="0"/>
              <a:t>중국공산당의 성공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경제분야에서 자본주의 채택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대한민국에서 친북좌파세력이 확대된 이유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사적소유로</a:t>
            </a:r>
            <a:r>
              <a:rPr lang="ko-KR" altLang="en-US" dirty="0" smtClean="0"/>
              <a:t> 인한 반정부운동의 자유화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북한에서 민중봉기가 불가능한 이유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사적소유</a:t>
            </a:r>
            <a:r>
              <a:rPr lang="ko-KR" altLang="en-US" dirty="0" smtClean="0"/>
              <a:t> 불인정으로 김정일에 반대할 자유가 없음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42111714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err="1" smtClean="0"/>
              <a:t>김씨조선</a:t>
            </a:r>
            <a:r>
              <a:rPr lang="ko-KR" altLang="en-US" dirty="0" smtClean="0"/>
              <a:t> 성립 과정 </a:t>
            </a:r>
            <a:r>
              <a:rPr lang="en-US" altLang="ko-KR" dirty="0" smtClean="0"/>
              <a:t>(</a:t>
            </a:r>
            <a:r>
              <a:rPr lang="ko-KR" altLang="en-US" dirty="0" smtClean="0"/>
              <a:t>악의 세력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타원 3"/>
          <p:cNvSpPr/>
          <p:nvPr/>
        </p:nvSpPr>
        <p:spPr>
          <a:xfrm>
            <a:off x="1043608" y="4126326"/>
            <a:ext cx="1983778" cy="144016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rgbClr val="C00000"/>
                </a:solidFill>
              </a:rPr>
              <a:t>공산독재</a:t>
            </a:r>
            <a:endParaRPr lang="en-US" altLang="ko-KR" sz="2400" b="1" dirty="0" smtClean="0">
              <a:solidFill>
                <a:srgbClr val="C00000"/>
              </a:solidFill>
            </a:endParaRPr>
          </a:p>
          <a:p>
            <a:pPr algn="ctr"/>
            <a:r>
              <a:rPr lang="ko-KR" altLang="en-US" sz="2400" b="1" dirty="0" smtClean="0">
                <a:solidFill>
                  <a:srgbClr val="C00000"/>
                </a:solidFill>
              </a:rPr>
              <a:t>계급독재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5" name="타원 4"/>
          <p:cNvSpPr/>
          <p:nvPr/>
        </p:nvSpPr>
        <p:spPr>
          <a:xfrm>
            <a:off x="1174170" y="1484784"/>
            <a:ext cx="1728192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dirty="0" smtClean="0"/>
              <a:t>공산주의이론</a:t>
            </a:r>
            <a:endParaRPr lang="ko-KR" altLang="en-US" sz="2800" dirty="0"/>
          </a:p>
        </p:txBody>
      </p:sp>
      <p:sp>
        <p:nvSpPr>
          <p:cNvPr id="9" name="아래쪽 화살표 8"/>
          <p:cNvSpPr/>
          <p:nvPr/>
        </p:nvSpPr>
        <p:spPr>
          <a:xfrm>
            <a:off x="1822242" y="3189881"/>
            <a:ext cx="43204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4032510" y="4229515"/>
            <a:ext cx="1736956" cy="1183195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/>
              <a:t>수령</a:t>
            </a:r>
            <a:endParaRPr lang="en-US" altLang="ko-KR" sz="2400" b="1" dirty="0" smtClean="0"/>
          </a:p>
          <a:p>
            <a:pPr algn="ctr"/>
            <a:r>
              <a:rPr lang="ko-KR" altLang="en-US" sz="2400" b="1" dirty="0" smtClean="0"/>
              <a:t>독재</a:t>
            </a:r>
            <a:endParaRPr lang="ko-KR" altLang="en-US" sz="2400" b="1" dirty="0"/>
          </a:p>
        </p:txBody>
      </p:sp>
      <p:sp>
        <p:nvSpPr>
          <p:cNvPr id="12" name="왼쪽/오른쪽 화살표 11"/>
          <p:cNvSpPr/>
          <p:nvPr/>
        </p:nvSpPr>
        <p:spPr>
          <a:xfrm>
            <a:off x="3259262" y="4573520"/>
            <a:ext cx="576064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5515741" y="1484784"/>
            <a:ext cx="2952328" cy="1728192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>
                <a:solidFill>
                  <a:srgbClr val="C00000"/>
                </a:solidFill>
              </a:rPr>
              <a:t>주체사상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/>
            </a:r>
            <a:br>
              <a:rPr lang="en-US" altLang="ko-KR" sz="2400" b="1" dirty="0" smtClean="0">
                <a:solidFill>
                  <a:srgbClr val="C00000"/>
                </a:solidFill>
              </a:rPr>
            </a:br>
            <a:r>
              <a:rPr lang="ko-KR" altLang="en-US" sz="2400" b="1" dirty="0" smtClean="0">
                <a:solidFill>
                  <a:srgbClr val="C00000"/>
                </a:solidFill>
              </a:rPr>
              <a:t>수령절대주의</a:t>
            </a:r>
            <a:r>
              <a:rPr lang="en-US" altLang="ko-KR" sz="2400" b="1" dirty="0" smtClean="0">
                <a:solidFill>
                  <a:srgbClr val="C00000"/>
                </a:solidFill>
              </a:rPr>
              <a:t/>
            </a:r>
            <a:br>
              <a:rPr lang="en-US" altLang="ko-KR" sz="2400" b="1" dirty="0" smtClean="0">
                <a:solidFill>
                  <a:srgbClr val="C00000"/>
                </a:solidFill>
              </a:rPr>
            </a:br>
            <a:r>
              <a:rPr lang="ko-KR" altLang="en-US" sz="2400" b="1" dirty="0" err="1" smtClean="0">
                <a:solidFill>
                  <a:srgbClr val="C00000"/>
                </a:solidFill>
              </a:rPr>
              <a:t>선군정치</a:t>
            </a:r>
            <a:endParaRPr lang="ko-KR" altLang="en-US" sz="2400" b="1" dirty="0">
              <a:solidFill>
                <a:srgbClr val="C00000"/>
              </a:solidFill>
            </a:endParaRPr>
          </a:p>
        </p:txBody>
      </p:sp>
      <p:sp>
        <p:nvSpPr>
          <p:cNvPr id="14" name="타원 13"/>
          <p:cNvSpPr/>
          <p:nvPr/>
        </p:nvSpPr>
        <p:spPr>
          <a:xfrm>
            <a:off x="7060588" y="4186186"/>
            <a:ext cx="1800200" cy="134913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800" b="1" dirty="0" smtClean="0">
                <a:solidFill>
                  <a:srgbClr val="002060"/>
                </a:solidFill>
              </a:rPr>
              <a:t>김씨</a:t>
            </a:r>
            <a:endParaRPr lang="en-US" altLang="ko-KR" sz="2800" b="1" dirty="0" smtClean="0">
              <a:solidFill>
                <a:srgbClr val="002060"/>
              </a:solidFill>
            </a:endParaRPr>
          </a:p>
          <a:p>
            <a:pPr algn="ctr"/>
            <a:r>
              <a:rPr lang="ko-KR" altLang="en-US" sz="2800" b="1" dirty="0" smtClean="0">
                <a:solidFill>
                  <a:srgbClr val="002060"/>
                </a:solidFill>
              </a:rPr>
              <a:t>조선</a:t>
            </a:r>
            <a:endParaRPr lang="ko-KR" altLang="en-US" sz="2800" b="1" dirty="0">
              <a:solidFill>
                <a:srgbClr val="002060"/>
              </a:solidFill>
            </a:endParaRPr>
          </a:p>
        </p:txBody>
      </p:sp>
      <p:sp>
        <p:nvSpPr>
          <p:cNvPr id="15" name="위쪽 화살표 14"/>
          <p:cNvSpPr/>
          <p:nvPr/>
        </p:nvSpPr>
        <p:spPr>
          <a:xfrm>
            <a:off x="5553442" y="3189881"/>
            <a:ext cx="432048" cy="79208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아래쪽 화살표 15"/>
          <p:cNvSpPr/>
          <p:nvPr/>
        </p:nvSpPr>
        <p:spPr>
          <a:xfrm>
            <a:off x="7778287" y="3189881"/>
            <a:ext cx="432048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줄무늬가 있는 오른쪽 화살표 16"/>
          <p:cNvSpPr/>
          <p:nvPr/>
        </p:nvSpPr>
        <p:spPr>
          <a:xfrm>
            <a:off x="6199817" y="4630382"/>
            <a:ext cx="792088" cy="432048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6523853" y="3355092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제도화</a:t>
            </a:r>
            <a:endParaRPr lang="ko-KR" altLang="en-US" sz="2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304732" y="5696904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/>
              <a:t>중국공산당</a:t>
            </a:r>
            <a:endParaRPr lang="ko-KR" altLang="en-US" sz="2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771800" y="3981969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개인카리스마</a:t>
            </a:r>
            <a:endParaRPr lang="ko-KR" alt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3367274" y="5535319"/>
            <a:ext cx="31565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스탈린</a:t>
            </a:r>
            <a:r>
              <a:rPr lang="en-US" altLang="ko-KR" sz="2400" b="1" dirty="0" smtClean="0"/>
              <a:t>,</a:t>
            </a:r>
            <a:r>
              <a:rPr lang="ko-KR" altLang="en-US" sz="2400" b="1" dirty="0" smtClean="0"/>
              <a:t>모택동</a:t>
            </a:r>
            <a:r>
              <a:rPr lang="en-US" altLang="ko-KR" sz="2400" b="1" dirty="0" smtClean="0"/>
              <a:t>,</a:t>
            </a:r>
            <a:r>
              <a:rPr lang="ko-KR" altLang="en-US" sz="2400" b="1" dirty="0" smtClean="0"/>
              <a:t>김일성</a:t>
            </a:r>
            <a:endParaRPr lang="ko-KR" altLang="en-US" sz="2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79512" y="2184457"/>
            <a:ext cx="792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/>
              <a:t>비전</a:t>
            </a:r>
            <a:endParaRPr lang="ko-KR" alt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4573520"/>
            <a:ext cx="792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 smtClean="0"/>
              <a:t>경험</a:t>
            </a:r>
            <a:endParaRPr lang="ko-KR" altLang="en-US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7433055" y="5535318"/>
            <a:ext cx="10887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dirty="0" smtClean="0"/>
              <a:t>김일</a:t>
            </a:r>
            <a:r>
              <a:rPr lang="ko-KR" altLang="en-US" sz="2400" b="1" dirty="0"/>
              <a:t>성</a:t>
            </a:r>
            <a:endParaRPr lang="en-US" sz="2400" b="1" dirty="0"/>
          </a:p>
        </p:txBody>
      </p:sp>
      <p:sp>
        <p:nvSpPr>
          <p:cNvPr id="8" name="오각형 7"/>
          <p:cNvSpPr/>
          <p:nvPr/>
        </p:nvSpPr>
        <p:spPr>
          <a:xfrm>
            <a:off x="1304732" y="6097014"/>
            <a:ext cx="7556056" cy="572346"/>
          </a:xfrm>
          <a:prstGeom prst="homePlat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b="1" dirty="0" smtClean="0"/>
              <a:t>악의 세력</a:t>
            </a:r>
            <a:endParaRPr lang="en-US" sz="3200" b="1" dirty="0"/>
          </a:p>
        </p:txBody>
      </p:sp>
    </p:spTree>
    <p:extLst>
      <p:ext uri="{BB962C8B-B14F-4D97-AF65-F5344CB8AC3E}">
        <p14:creationId xmlns="" xmlns:p14="http://schemas.microsoft.com/office/powerpoint/2010/main" val="12071951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dirty="0"/>
              <a:t>노동당 규약 서문</a:t>
            </a:r>
            <a:r>
              <a:rPr lang="en-US" altLang="ko-KR" dirty="0"/>
              <a:t>(1) </a:t>
            </a:r>
            <a:r>
              <a:rPr lang="ko-KR" altLang="en-US" dirty="0" smtClean="0"/>
              <a:t> 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sz="3200" dirty="0"/>
              <a:t>2010. 9. 28. </a:t>
            </a:r>
            <a:r>
              <a:rPr lang="ko-KR" altLang="en-US" sz="3200" dirty="0"/>
              <a:t>개정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/>
              <a:t>조선노동당</a:t>
            </a:r>
            <a:r>
              <a:rPr lang="en-US" altLang="ko-KR" dirty="0"/>
              <a:t>. </a:t>
            </a:r>
            <a:r>
              <a:rPr lang="ko-KR" altLang="en-US" b="1" dirty="0">
                <a:solidFill>
                  <a:srgbClr val="FF0000"/>
                </a:solidFill>
              </a:rPr>
              <a:t>조선노동당은 위대한 수령 김일성 동지의 당이다</a:t>
            </a:r>
            <a:r>
              <a:rPr lang="en-US" altLang="ko-KR" dirty="0"/>
              <a:t>. </a:t>
            </a:r>
            <a:r>
              <a:rPr lang="ko-KR" altLang="en-US" dirty="0"/>
              <a:t>위대한 김일성 동지는 조선노동당의 창건자이시고 당과 혁명을 백승의 한길로 이끌어 오신 탁월한 영도자이시며 </a:t>
            </a:r>
            <a:r>
              <a:rPr lang="ko-KR" altLang="en-US" b="1" dirty="0">
                <a:solidFill>
                  <a:srgbClr val="FF0000"/>
                </a:solidFill>
              </a:rPr>
              <a:t>조선노동당과 조선 인민의 영원한 수령</a:t>
            </a:r>
            <a:r>
              <a:rPr lang="ko-KR" altLang="en-US" dirty="0"/>
              <a:t>이시다</a:t>
            </a:r>
            <a:r>
              <a:rPr lang="en-US" altLang="ko-KR" dirty="0"/>
              <a:t>. </a:t>
            </a:r>
            <a:endParaRPr lang="ko-KR" altLang="en-US" dirty="0"/>
          </a:p>
          <a:p>
            <a:pPr>
              <a:lnSpc>
                <a:spcPct val="120000"/>
              </a:lnSpc>
            </a:pPr>
            <a:r>
              <a:rPr lang="ko-KR" altLang="en-US" b="1" dirty="0"/>
              <a:t>위대한 수령 김일성 동지와 위대한 영도자 김정일 동지의 </a:t>
            </a:r>
            <a:r>
              <a:rPr lang="ko-KR" altLang="en-US" dirty="0" err="1"/>
              <a:t>영도밑에</a:t>
            </a:r>
            <a:r>
              <a:rPr lang="ko-KR" altLang="en-US" dirty="0"/>
              <a:t> 조선노동당은 자주시대의 노동계급의 혁명적 </a:t>
            </a:r>
            <a:r>
              <a:rPr lang="ko-KR" altLang="en-US" dirty="0" err="1"/>
              <a:t>당건설의</a:t>
            </a:r>
            <a:r>
              <a:rPr lang="ko-KR" altLang="en-US" dirty="0"/>
              <a:t> </a:t>
            </a:r>
            <a:r>
              <a:rPr lang="ko-KR" altLang="en-US" dirty="0" err="1"/>
              <a:t>새역사를</a:t>
            </a:r>
            <a:r>
              <a:rPr lang="ko-KR" altLang="en-US" dirty="0"/>
              <a:t> 창조하고 </a:t>
            </a:r>
            <a:r>
              <a:rPr lang="ko-KR" altLang="en-US" b="1" dirty="0" err="1">
                <a:solidFill>
                  <a:srgbClr val="FF0000"/>
                </a:solidFill>
              </a:rPr>
              <a:t>김일성조선의</a:t>
            </a:r>
            <a:r>
              <a:rPr lang="ko-KR" altLang="en-US" b="1" dirty="0">
                <a:solidFill>
                  <a:srgbClr val="FF0000"/>
                </a:solidFill>
              </a:rPr>
              <a:t> 부강발전</a:t>
            </a:r>
            <a:r>
              <a:rPr lang="ko-KR" altLang="en-US" dirty="0"/>
              <a:t>과 인민대중의 자주위업</a:t>
            </a:r>
            <a:r>
              <a:rPr lang="en-US" altLang="ko-KR" dirty="0"/>
              <a:t>, </a:t>
            </a:r>
            <a:r>
              <a:rPr lang="ko-KR" altLang="en-US" dirty="0"/>
              <a:t>사회주의위업 수행에서 불멸의 업적을 이룩하였다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  <p:extLst>
      <p:ext uri="{BB962C8B-B14F-4D97-AF65-F5344CB8AC3E}">
        <p14:creationId xmlns="" xmlns:p14="http://schemas.microsoft.com/office/powerpoint/2010/main" val="4252943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노동당 규약 서문</a:t>
            </a:r>
            <a:r>
              <a:rPr lang="en-US" altLang="ko-KR" dirty="0"/>
              <a:t>(2)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9416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/>
              <a:t>조선노동당의 </a:t>
            </a:r>
            <a:r>
              <a:rPr lang="ko-KR" altLang="en-US" b="1" dirty="0">
                <a:solidFill>
                  <a:srgbClr val="FF0000"/>
                </a:solidFill>
              </a:rPr>
              <a:t>당면 목적은 공화국 북반부에서 사회주의 강성대국을 건설하며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전국적 범위에서 민족해방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민주주의 혁명의 과업을 수행하는데 있으며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최종 목적은 온 사회를 </a:t>
            </a:r>
            <a:r>
              <a:rPr lang="ko-KR" altLang="en-US" b="1" dirty="0" err="1">
                <a:solidFill>
                  <a:srgbClr val="FF0000"/>
                </a:solidFill>
              </a:rPr>
              <a:t>주체사상화하여</a:t>
            </a:r>
            <a:r>
              <a:rPr lang="ko-KR" altLang="en-US" b="1" dirty="0">
                <a:solidFill>
                  <a:srgbClr val="FF0000"/>
                </a:solidFill>
              </a:rPr>
              <a:t> 인민대중의 자주성을 완전히 실현</a:t>
            </a:r>
            <a:r>
              <a:rPr lang="ko-KR" altLang="en-US" dirty="0"/>
              <a:t>하는데 있다</a:t>
            </a:r>
            <a:r>
              <a:rPr lang="en-US" altLang="ko-KR" dirty="0"/>
              <a:t>.</a:t>
            </a:r>
            <a:endParaRPr lang="ko-KR" altLang="en-US" dirty="0"/>
          </a:p>
          <a:p>
            <a:pPr>
              <a:lnSpc>
                <a:spcPct val="120000"/>
              </a:lnSpc>
            </a:pPr>
            <a:r>
              <a:rPr lang="ko-KR" altLang="en-US" dirty="0"/>
              <a:t>조선노동당은 </a:t>
            </a:r>
            <a:r>
              <a:rPr lang="ko-KR" altLang="en-US" b="1" dirty="0">
                <a:solidFill>
                  <a:srgbClr val="FF0000"/>
                </a:solidFill>
              </a:rPr>
              <a:t>남조선에서 미제 침략무력을 몰아내고 온갖 외세의 지배와 간섭을 끝장내며 일본 군국주의의 재침책동을 </a:t>
            </a:r>
            <a:r>
              <a:rPr lang="ko-KR" altLang="en-US" b="1" dirty="0" err="1">
                <a:solidFill>
                  <a:srgbClr val="FF0000"/>
                </a:solidFill>
              </a:rPr>
              <a:t>짓부시며</a:t>
            </a:r>
            <a:r>
              <a:rPr lang="ko-KR" altLang="en-US" b="1" dirty="0">
                <a:solidFill>
                  <a:srgbClr val="FF0000"/>
                </a:solidFill>
              </a:rPr>
              <a:t> 사회의 민주화와 생존의 권리를 위한 남조선 인민들의 투쟁을 적극 지지 성원하며 우리 민족끼리 힘을 합쳐 자주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평화통일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민족대단결의 원칙에서 조국을 통일하고 </a:t>
            </a:r>
            <a:r>
              <a:rPr lang="ko-KR" altLang="en-US" dirty="0"/>
              <a:t>나라와 민족의 통일적 발전을 이룩하기 위하여 투쟁한다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8186047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역사 발전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b="1" dirty="0" smtClean="0"/>
              <a:t>발전</a:t>
            </a:r>
            <a:r>
              <a:rPr lang="en-US" altLang="ko-KR" b="1" dirty="0"/>
              <a:t>: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가치판단 개념</a:t>
            </a:r>
            <a:endParaRPr lang="en-US" altLang="ko-KR" b="1" dirty="0" smtClean="0"/>
          </a:p>
          <a:p>
            <a:pPr lvl="1"/>
            <a:r>
              <a:rPr lang="ko-KR" altLang="en-US" b="1" dirty="0" smtClean="0"/>
              <a:t>경제발전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국민소득의 증대</a:t>
            </a:r>
            <a:endParaRPr lang="en-US" altLang="ko-KR" b="1" dirty="0" smtClean="0"/>
          </a:p>
          <a:p>
            <a:pPr lvl="1"/>
            <a:r>
              <a:rPr lang="ko-KR" altLang="en-US" b="1" dirty="0" smtClean="0"/>
              <a:t>정치발전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자</a:t>
            </a:r>
            <a:r>
              <a:rPr lang="ko-KR" altLang="en-US" b="1" dirty="0"/>
              <a:t>유</a:t>
            </a:r>
            <a:r>
              <a:rPr lang="ko-KR" altLang="en-US" b="1" dirty="0" smtClean="0"/>
              <a:t>민주주의 제도화</a:t>
            </a:r>
            <a:endParaRPr lang="en-US" altLang="ko-KR" b="1" dirty="0" smtClean="0"/>
          </a:p>
          <a:p>
            <a:r>
              <a:rPr lang="ko-KR" altLang="en-US" b="1" dirty="0" smtClean="0"/>
              <a:t>역사의 발전 판단 기준 </a:t>
            </a:r>
            <a:r>
              <a:rPr lang="en-US" altLang="ko-KR" dirty="0" smtClean="0"/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자유의 확대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r>
              <a:rPr lang="ko-KR" altLang="en-US" b="1" dirty="0" smtClean="0"/>
              <a:t>역사발전의 정의 및 방향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역사는 모든 억압적인 사회제도로부터 개인을 해방하는 방향으로 발전한다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ko-KR" altLang="en-US" dirty="0" smtClean="0"/>
              <a:t>역사발전의 예</a:t>
            </a:r>
            <a:r>
              <a:rPr lang="en-US" altLang="ko-KR" dirty="0" smtClean="0"/>
              <a:t>: 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ko-KR" altLang="en-US" sz="2000" dirty="0" smtClean="0">
                <a:latin typeface="+mn-ea"/>
              </a:rPr>
              <a:t>남아공 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 err="1">
                <a:latin typeface="+mn-ea"/>
              </a:rPr>
              <a:t>넬슨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err="1">
                <a:latin typeface="+mn-ea"/>
              </a:rPr>
              <a:t>만델라</a:t>
            </a:r>
            <a:r>
              <a:rPr lang="ko-KR" altLang="en-US" sz="2000" dirty="0">
                <a:latin typeface="+mn-ea"/>
              </a:rPr>
              <a:t> 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>
                <a:latin typeface="+mn-ea"/>
              </a:rPr>
              <a:t>인종차별 ⇒ 민주주의</a:t>
            </a:r>
            <a:r>
              <a:rPr lang="en-US" altLang="ko-KR" sz="2000" dirty="0">
                <a:latin typeface="+mn-ea"/>
              </a:rPr>
              <a:t>)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ko-KR" altLang="en-US" dirty="0" smtClean="0"/>
              <a:t>역사후퇴의 예</a:t>
            </a:r>
            <a:r>
              <a:rPr lang="en-US" altLang="ko-KR" dirty="0" smtClean="0"/>
              <a:t>: 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ko-KR" altLang="en-US" sz="2000" dirty="0" smtClean="0">
                <a:latin typeface="+mn-ea"/>
              </a:rPr>
              <a:t>이란</a:t>
            </a:r>
            <a:r>
              <a:rPr lang="en-US" altLang="ko-KR" sz="2000" dirty="0">
                <a:latin typeface="+mn-ea"/>
              </a:rPr>
              <a:t>: </a:t>
            </a:r>
            <a:r>
              <a:rPr lang="ko-KR" altLang="en-US" sz="2000" dirty="0">
                <a:latin typeface="+mn-ea"/>
              </a:rPr>
              <a:t>절대왕정 </a:t>
            </a:r>
            <a:r>
              <a:rPr lang="ko-KR" altLang="en-US" sz="2000" dirty="0">
                <a:latin typeface="바탕"/>
                <a:ea typeface="바탕"/>
              </a:rPr>
              <a:t>⇒</a:t>
            </a:r>
            <a:r>
              <a:rPr lang="ko-KR" altLang="en-US" sz="2000" dirty="0">
                <a:latin typeface="+mn-ea"/>
              </a:rPr>
              <a:t> 신정 </a:t>
            </a:r>
            <a:r>
              <a:rPr lang="en-US" altLang="ko-KR" sz="2000" dirty="0">
                <a:latin typeface="+mn-ea"/>
              </a:rPr>
              <a:t>(</a:t>
            </a:r>
            <a:r>
              <a:rPr lang="ko-KR" altLang="en-US" sz="2000" dirty="0" err="1">
                <a:latin typeface="+mn-ea"/>
              </a:rPr>
              <a:t>팔레비왕</a:t>
            </a:r>
            <a:r>
              <a:rPr lang="ko-KR" altLang="en-US" sz="2000" dirty="0">
                <a:latin typeface="+mn-ea"/>
              </a:rPr>
              <a:t> ⇒ </a:t>
            </a:r>
            <a:r>
              <a:rPr lang="ko-KR" altLang="en-US" sz="2000" dirty="0" err="1">
                <a:latin typeface="+mn-ea"/>
              </a:rPr>
              <a:t>호메이니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ko-KR" altLang="en-US" dirty="0" smtClean="0">
                <a:latin typeface="+mn-ea"/>
              </a:rPr>
              <a:t>역사후퇴의 예</a:t>
            </a:r>
            <a:r>
              <a:rPr lang="en-US" altLang="ko-KR" dirty="0" smtClean="0">
                <a:latin typeface="+mn-ea"/>
              </a:rPr>
              <a:t>: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ko-KR" altLang="en-US" dirty="0">
                <a:latin typeface="+mn-ea"/>
              </a:rPr>
              <a:t>개인독재 </a:t>
            </a:r>
            <a:r>
              <a:rPr lang="en-US" altLang="ko-KR" dirty="0">
                <a:latin typeface="+mn-ea"/>
              </a:rPr>
              <a:t>: </a:t>
            </a:r>
            <a:r>
              <a:rPr lang="ko-KR" altLang="en-US" dirty="0">
                <a:latin typeface="+mn-ea"/>
              </a:rPr>
              <a:t>카스트로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 err="1">
                <a:latin typeface="+mn-ea"/>
              </a:rPr>
              <a:t>카다피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김일성</a:t>
            </a:r>
            <a:r>
              <a:rPr lang="en-US" altLang="ko-KR" dirty="0">
                <a:latin typeface="+mn-ea"/>
              </a:rPr>
              <a:t>/</a:t>
            </a:r>
            <a:r>
              <a:rPr lang="ko-KR" altLang="en-US" dirty="0">
                <a:latin typeface="+mn-ea"/>
              </a:rPr>
              <a:t>김정일</a:t>
            </a:r>
            <a:endParaRPr lang="en-US" altLang="ko-KR" dirty="0">
              <a:latin typeface="+mn-ea"/>
            </a:endParaRP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="" xmlns:p14="http://schemas.microsoft.com/office/powerpoint/2010/main" val="14784045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07504" y="155448"/>
            <a:ext cx="8928992" cy="1252728"/>
          </a:xfrm>
        </p:spPr>
        <p:txBody>
          <a:bodyPr>
            <a:normAutofit fontScale="90000"/>
          </a:bodyPr>
          <a:lstStyle/>
          <a:p>
            <a:pPr algn="ctr"/>
            <a:r>
              <a:rPr lang="ko-KR" altLang="en-US" dirty="0"/>
              <a:t>조선민주주의인민공화국사회주의헌법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sz="3200" dirty="0" smtClean="0"/>
              <a:t>(</a:t>
            </a:r>
            <a:r>
              <a:rPr lang="en-US" altLang="ko-KR" sz="3200" dirty="0"/>
              <a:t>2010</a:t>
            </a:r>
            <a:r>
              <a:rPr lang="ko-KR" altLang="en-US" sz="3200" dirty="0"/>
              <a:t>년 </a:t>
            </a:r>
            <a:r>
              <a:rPr lang="en-US" altLang="ko-KR" sz="3200" dirty="0"/>
              <a:t>4</a:t>
            </a:r>
            <a:r>
              <a:rPr lang="ko-KR" altLang="en-US" sz="3200" dirty="0"/>
              <a:t>월 </a:t>
            </a:r>
            <a:r>
              <a:rPr lang="en-US" altLang="ko-KR" sz="3200" dirty="0"/>
              <a:t>9</a:t>
            </a:r>
            <a:r>
              <a:rPr lang="ko-KR" altLang="en-US" sz="3200" dirty="0"/>
              <a:t>일 개정</a:t>
            </a:r>
            <a:r>
              <a:rPr lang="en-US" altLang="ko-KR" sz="3200" dirty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1484784"/>
            <a:ext cx="8640960" cy="5256584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b="1" dirty="0"/>
              <a:t>서 문</a:t>
            </a:r>
          </a:p>
          <a:p>
            <a:pPr lvl="1">
              <a:lnSpc>
                <a:spcPct val="120000"/>
              </a:lnSpc>
            </a:pPr>
            <a:r>
              <a:rPr lang="ko-KR" altLang="en-US" dirty="0"/>
              <a:t>조선민주주의인민공화국은 위대한 수령 </a:t>
            </a:r>
            <a:r>
              <a:rPr lang="ko-KR" altLang="en-US" b="1" dirty="0" err="1">
                <a:solidFill>
                  <a:srgbClr val="FF0000"/>
                </a:solidFill>
              </a:rPr>
              <a:t>김일성동지의</a:t>
            </a:r>
            <a:r>
              <a:rPr lang="ko-KR" altLang="en-US" b="1" dirty="0">
                <a:solidFill>
                  <a:srgbClr val="FF0000"/>
                </a:solidFill>
              </a:rPr>
              <a:t> 사상과 </a:t>
            </a:r>
            <a:r>
              <a:rPr lang="ko-KR" altLang="en-US" b="1" dirty="0" err="1">
                <a:solidFill>
                  <a:srgbClr val="FF0000"/>
                </a:solidFill>
              </a:rPr>
              <a:t>령도를</a:t>
            </a:r>
            <a:r>
              <a:rPr lang="ko-KR" altLang="en-US" b="1" dirty="0">
                <a:solidFill>
                  <a:srgbClr val="FF0000"/>
                </a:solidFill>
              </a:rPr>
              <a:t> 구현한</a:t>
            </a:r>
            <a:r>
              <a:rPr lang="ko-KR" altLang="en-US" dirty="0"/>
              <a:t> 주체의 사회주의조국이다</a:t>
            </a:r>
            <a:r>
              <a:rPr lang="en-US" altLang="ko-KR" dirty="0"/>
              <a:t>. </a:t>
            </a:r>
            <a:r>
              <a:rPr lang="ko-KR" altLang="en-US" b="1" dirty="0">
                <a:solidFill>
                  <a:srgbClr val="FF0000"/>
                </a:solidFill>
              </a:rPr>
              <a:t>위대한 수령 </a:t>
            </a:r>
            <a:r>
              <a:rPr lang="ko-KR" altLang="en-US" b="1" dirty="0" err="1">
                <a:solidFill>
                  <a:srgbClr val="FF0000"/>
                </a:solidFill>
              </a:rPr>
              <a:t>김일성동지는</a:t>
            </a:r>
            <a:r>
              <a:rPr lang="ko-KR" altLang="en-US" b="1" dirty="0">
                <a:solidFill>
                  <a:srgbClr val="FF0000"/>
                </a:solidFill>
              </a:rPr>
              <a:t> 조선민주주의인민공화국의 창건자이시며 사회주의조선의 시조이시다</a:t>
            </a:r>
            <a:r>
              <a:rPr lang="en-US" altLang="ko-KR" b="1" dirty="0">
                <a:solidFill>
                  <a:srgbClr val="FF0000"/>
                </a:solidFill>
              </a:rPr>
              <a:t>.</a:t>
            </a:r>
          </a:p>
          <a:p>
            <a:pPr lvl="1">
              <a:lnSpc>
                <a:spcPct val="120000"/>
              </a:lnSpc>
            </a:pPr>
            <a:r>
              <a:rPr lang="ko-KR" altLang="en-US" dirty="0"/>
              <a:t>위대한 수령 </a:t>
            </a:r>
            <a:r>
              <a:rPr lang="ko-KR" altLang="en-US" dirty="0" err="1"/>
              <a:t>김일성동지는</a:t>
            </a:r>
            <a:r>
              <a:rPr lang="ko-KR" altLang="en-US" dirty="0"/>
              <a:t> </a:t>
            </a:r>
            <a:r>
              <a:rPr lang="ko-KR" altLang="en-US" b="1" dirty="0">
                <a:solidFill>
                  <a:srgbClr val="FF0000"/>
                </a:solidFill>
              </a:rPr>
              <a:t>민족의 태양</a:t>
            </a:r>
            <a:r>
              <a:rPr lang="ko-KR" altLang="en-US" dirty="0"/>
              <a:t>이시며 </a:t>
            </a:r>
            <a:r>
              <a:rPr lang="ko-KR" altLang="en-US" b="1" dirty="0">
                <a:solidFill>
                  <a:srgbClr val="FF0000"/>
                </a:solidFill>
              </a:rPr>
              <a:t>조국통일의 구성</a:t>
            </a:r>
            <a:r>
              <a:rPr lang="ko-KR" altLang="en-US" dirty="0"/>
              <a:t>이시다</a:t>
            </a:r>
            <a:r>
              <a:rPr lang="en-US" altLang="ko-KR" dirty="0" smtClean="0"/>
              <a:t>.</a:t>
            </a:r>
          </a:p>
          <a:p>
            <a:pPr lvl="1">
              <a:lnSpc>
                <a:spcPct val="120000"/>
              </a:lnSpc>
            </a:pPr>
            <a:r>
              <a:rPr lang="ko-KR" altLang="en-US" b="1" dirty="0">
                <a:solidFill>
                  <a:srgbClr val="FF0000"/>
                </a:solidFill>
              </a:rPr>
              <a:t>조선민주주의인민공화국 사회주의헌법은 위대한 수령 </a:t>
            </a:r>
            <a:r>
              <a:rPr lang="ko-KR" altLang="en-US" b="1" dirty="0" err="1">
                <a:solidFill>
                  <a:srgbClr val="FF0000"/>
                </a:solidFill>
              </a:rPr>
              <a:t>김일성동지의</a:t>
            </a:r>
            <a:r>
              <a:rPr lang="ko-KR" altLang="en-US" b="1" dirty="0">
                <a:solidFill>
                  <a:srgbClr val="FF0000"/>
                </a:solidFill>
              </a:rPr>
              <a:t> 주체적인 국가건설사상과 국가건설업적을 </a:t>
            </a:r>
            <a:r>
              <a:rPr lang="ko-KR" altLang="en-US" b="1" dirty="0" err="1">
                <a:solidFill>
                  <a:srgbClr val="FF0000"/>
                </a:solidFill>
              </a:rPr>
              <a:t>법화한</a:t>
            </a:r>
            <a:r>
              <a:rPr lang="ko-KR" altLang="en-US" b="1" dirty="0">
                <a:solidFill>
                  <a:srgbClr val="FF0000"/>
                </a:solidFill>
              </a:rPr>
              <a:t> </a:t>
            </a:r>
            <a:r>
              <a:rPr lang="ko-KR" altLang="en-US" b="1" dirty="0" err="1">
                <a:solidFill>
                  <a:srgbClr val="FF0000"/>
                </a:solidFill>
              </a:rPr>
              <a:t>김일성헌법이다</a:t>
            </a:r>
            <a:r>
              <a:rPr lang="en-US" altLang="ko-KR" b="1" dirty="0">
                <a:solidFill>
                  <a:srgbClr val="FF0000"/>
                </a:solidFill>
              </a:rPr>
              <a:t>. 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b="1" dirty="0"/>
              <a:t>제 </a:t>
            </a:r>
            <a:r>
              <a:rPr lang="en-US" altLang="ko-KR" b="1" dirty="0"/>
              <a:t>4 </a:t>
            </a:r>
            <a:r>
              <a:rPr lang="ko-KR" altLang="en-US" b="1" dirty="0"/>
              <a:t>조</a:t>
            </a:r>
            <a:r>
              <a:rPr lang="en-US" altLang="ko-KR" dirty="0"/>
              <a:t>: </a:t>
            </a:r>
            <a:r>
              <a:rPr lang="ko-KR" altLang="en-US" dirty="0"/>
              <a:t>조선민주주의인민공화국의 </a:t>
            </a:r>
            <a:r>
              <a:rPr lang="ko-KR" altLang="en-US" b="1" dirty="0">
                <a:solidFill>
                  <a:srgbClr val="FF0000"/>
                </a:solidFill>
              </a:rPr>
              <a:t>주권</a:t>
            </a:r>
            <a:r>
              <a:rPr lang="ko-KR" altLang="en-US" dirty="0"/>
              <a:t>은 </a:t>
            </a:r>
            <a:r>
              <a:rPr lang="ko-KR" altLang="en-US" b="1" dirty="0" err="1">
                <a:solidFill>
                  <a:srgbClr val="FF0000"/>
                </a:solidFill>
              </a:rPr>
              <a:t>로동자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농민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군인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 err="1">
                <a:solidFill>
                  <a:srgbClr val="FF0000"/>
                </a:solidFill>
              </a:rPr>
              <a:t>근로인테리를</a:t>
            </a:r>
            <a:r>
              <a:rPr lang="ko-KR" altLang="en-US" b="1" dirty="0">
                <a:solidFill>
                  <a:srgbClr val="FF0000"/>
                </a:solidFill>
              </a:rPr>
              <a:t> 비롯한 근로인민</a:t>
            </a:r>
            <a:r>
              <a:rPr lang="ko-KR" altLang="en-US" dirty="0"/>
              <a:t>에게 있다</a:t>
            </a:r>
            <a:r>
              <a:rPr lang="en-US" altLang="ko-KR" dirty="0"/>
              <a:t>. </a:t>
            </a:r>
            <a:r>
              <a:rPr lang="ko-KR" altLang="en-US" dirty="0"/>
              <a:t>근로인민은 자기의 대표기관인 최고인민회의와 지방 각급 인민회의를 통하여 주권을 행사한다</a:t>
            </a:r>
            <a:r>
              <a:rPr lang="en-US" altLang="ko-KR" dirty="0"/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0239056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대한민국 헌법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625609"/>
          </a:xfrm>
        </p:spPr>
        <p:txBody>
          <a:bodyPr>
            <a:normAutofit/>
          </a:bodyPr>
          <a:lstStyle/>
          <a:p>
            <a:pPr fontAlgn="base"/>
            <a:r>
              <a:rPr lang="ko-KR" altLang="en-US" sz="2600" dirty="0" smtClean="0"/>
              <a:t>제</a:t>
            </a:r>
            <a:r>
              <a:rPr lang="en-US" altLang="ko-KR" sz="2600" dirty="0"/>
              <a:t>1</a:t>
            </a:r>
            <a:r>
              <a:rPr lang="ko-KR" altLang="en-US" sz="2600" dirty="0"/>
              <a:t>조 </a:t>
            </a:r>
            <a:r>
              <a:rPr lang="ko-KR" altLang="en-US" sz="2400" dirty="0" smtClean="0"/>
              <a:t>①</a:t>
            </a:r>
            <a:r>
              <a:rPr lang="ko-KR" altLang="en-US" sz="2400" dirty="0"/>
              <a:t>대한민국은 민주공화국이다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②</a:t>
            </a:r>
            <a:r>
              <a:rPr lang="ko-KR" altLang="en-US" sz="2400" dirty="0"/>
              <a:t>대한민국의 주권은 국민에게 있고</a:t>
            </a:r>
            <a:r>
              <a:rPr lang="en-US" altLang="ko-KR" sz="2400" dirty="0"/>
              <a:t>, </a:t>
            </a:r>
            <a:r>
              <a:rPr lang="ko-KR" altLang="en-US" sz="2400" dirty="0"/>
              <a:t>모든 권력은 국민으로부터 나온다</a:t>
            </a:r>
            <a:r>
              <a:rPr lang="en-US" altLang="ko-KR" sz="2400" dirty="0" smtClean="0"/>
              <a:t>.</a:t>
            </a:r>
          </a:p>
          <a:p>
            <a:pPr fontAlgn="base"/>
            <a:r>
              <a:rPr lang="ko-KR" altLang="en-US" sz="2400" dirty="0"/>
              <a:t>제</a:t>
            </a:r>
            <a:r>
              <a:rPr lang="en-US" altLang="ko-KR" sz="2400" dirty="0"/>
              <a:t>10</a:t>
            </a:r>
            <a:r>
              <a:rPr lang="ko-KR" altLang="en-US" sz="2400" dirty="0"/>
              <a:t>조 </a:t>
            </a:r>
            <a:r>
              <a:rPr lang="ko-KR" altLang="en-US" sz="2400" b="1" dirty="0">
                <a:solidFill>
                  <a:srgbClr val="FF0000"/>
                </a:solidFill>
              </a:rPr>
              <a:t>모든 국민은 인간으로서의 존엄과 가치를 가지며</a:t>
            </a:r>
            <a:r>
              <a:rPr lang="en-US" altLang="ko-KR" sz="2400" b="1" dirty="0">
                <a:solidFill>
                  <a:srgbClr val="FF0000"/>
                </a:solidFill>
              </a:rPr>
              <a:t>, </a:t>
            </a:r>
            <a:r>
              <a:rPr lang="ko-KR" altLang="en-US" sz="2400" b="1" dirty="0">
                <a:solidFill>
                  <a:srgbClr val="FF0000"/>
                </a:solidFill>
              </a:rPr>
              <a:t>행복을 추구할 권리를 가진다</a:t>
            </a:r>
            <a:r>
              <a:rPr lang="en-US" altLang="ko-KR" sz="2400" b="1" dirty="0">
                <a:solidFill>
                  <a:srgbClr val="FF0000"/>
                </a:solidFill>
              </a:rPr>
              <a:t>. </a:t>
            </a:r>
            <a:r>
              <a:rPr lang="ko-KR" altLang="en-US" sz="2400" b="1" dirty="0">
                <a:solidFill>
                  <a:srgbClr val="FF0000"/>
                </a:solidFill>
              </a:rPr>
              <a:t>국가는 개인이 가지는 불가침의 기본적 인권을 확인하고 이를 보장할 의무를 진다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fontAlgn="base"/>
            <a:r>
              <a:rPr lang="ko-KR" altLang="en-US" sz="2400" dirty="0"/>
              <a:t>제</a:t>
            </a:r>
            <a:r>
              <a:rPr lang="en-US" altLang="ko-KR" sz="2400" dirty="0"/>
              <a:t>11</a:t>
            </a:r>
            <a:r>
              <a:rPr lang="ko-KR" altLang="en-US" sz="2400" dirty="0"/>
              <a:t>조 ①</a:t>
            </a:r>
            <a:r>
              <a:rPr lang="ko-KR" altLang="en-US" sz="2400" b="1" dirty="0">
                <a:solidFill>
                  <a:srgbClr val="FF0000"/>
                </a:solidFill>
              </a:rPr>
              <a:t>모든 국민은 법 앞에 평등하다</a:t>
            </a:r>
            <a:r>
              <a:rPr lang="en-US" altLang="ko-KR" sz="2400" dirty="0"/>
              <a:t>. </a:t>
            </a:r>
            <a:r>
              <a:rPr lang="ko-KR" altLang="en-US" sz="2400" dirty="0"/>
              <a:t>누구든지 성별</a:t>
            </a:r>
            <a:r>
              <a:rPr lang="en-US" altLang="ko-KR" sz="2400" dirty="0"/>
              <a:t>·</a:t>
            </a:r>
            <a:r>
              <a:rPr lang="ko-KR" altLang="en-US" sz="2400" dirty="0"/>
              <a:t>종교 또는 사회적 신분에 의하여 정치적</a:t>
            </a:r>
            <a:r>
              <a:rPr lang="en-US" altLang="ko-KR" sz="2400" dirty="0"/>
              <a:t>·</a:t>
            </a:r>
            <a:r>
              <a:rPr lang="ko-KR" altLang="en-US" sz="2400" dirty="0"/>
              <a:t>경제적</a:t>
            </a:r>
            <a:r>
              <a:rPr lang="en-US" altLang="ko-KR" sz="2400" dirty="0"/>
              <a:t>·</a:t>
            </a:r>
            <a:r>
              <a:rPr lang="ko-KR" altLang="en-US" sz="2400" dirty="0"/>
              <a:t>사회적</a:t>
            </a:r>
            <a:r>
              <a:rPr lang="en-US" altLang="ko-KR" sz="2400" dirty="0"/>
              <a:t>·</a:t>
            </a:r>
            <a:r>
              <a:rPr lang="ko-KR" altLang="en-US" sz="2400" dirty="0"/>
              <a:t>문화적 생활의 모든 영역에 있어서 차별을 받지 아니한다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fontAlgn="base"/>
            <a:r>
              <a:rPr lang="ko-KR" altLang="en-US" sz="2400" dirty="0"/>
              <a:t>②</a:t>
            </a:r>
            <a:r>
              <a:rPr lang="ko-KR" altLang="en-US" sz="2400" b="1" dirty="0">
                <a:solidFill>
                  <a:srgbClr val="FF0000"/>
                </a:solidFill>
              </a:rPr>
              <a:t>사회적 특수계급의 제도는 인정되지 아니하며</a:t>
            </a:r>
            <a:r>
              <a:rPr lang="en-US" altLang="ko-KR" sz="2400" dirty="0"/>
              <a:t>, </a:t>
            </a:r>
            <a:r>
              <a:rPr lang="ko-KR" altLang="en-US" sz="2400" dirty="0"/>
              <a:t>어떠한 형태로도 이를 창설할 수 없다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 fontAlgn="base"/>
            <a:r>
              <a:rPr lang="ko-KR" altLang="en-US" sz="2400" dirty="0"/>
              <a:t>③</a:t>
            </a:r>
            <a:r>
              <a:rPr lang="ko-KR" altLang="en-US" sz="2400" dirty="0" err="1"/>
              <a:t>훈장등의</a:t>
            </a:r>
            <a:r>
              <a:rPr lang="ko-KR" altLang="en-US" sz="2400" dirty="0"/>
              <a:t> 영전은 이를 받은 자에게만 효력이 있고</a:t>
            </a:r>
            <a:r>
              <a:rPr lang="en-US" altLang="ko-KR" sz="2400" dirty="0"/>
              <a:t>, </a:t>
            </a:r>
            <a:r>
              <a:rPr lang="ko-KR" altLang="en-US" sz="2400" dirty="0"/>
              <a:t>어떠한 특권도 이에 따르지 아니한다</a:t>
            </a:r>
            <a:r>
              <a:rPr lang="en-US" altLang="ko-KR" sz="2400" dirty="0" smtClean="0"/>
              <a:t>.</a:t>
            </a:r>
            <a:endParaRPr lang="ko-KR" alt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33898555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대한민국과 북괴의 역사적 위치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6588224" y="2204761"/>
            <a:ext cx="2016224" cy="1080222"/>
          </a:xfrm>
          <a:prstGeom prst="rect">
            <a:avLst/>
          </a:prstGeom>
          <a:solidFill>
            <a:srgbClr val="00B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/>
              <a:t>자유민주주의</a:t>
            </a:r>
            <a:endParaRPr lang="ko-KR" altLang="en-US" sz="2400" b="1" dirty="0"/>
          </a:p>
        </p:txBody>
      </p:sp>
      <p:sp>
        <p:nvSpPr>
          <p:cNvPr id="5" name="직사각형 4"/>
          <p:cNvSpPr/>
          <p:nvPr/>
        </p:nvSpPr>
        <p:spPr>
          <a:xfrm>
            <a:off x="323528" y="2229184"/>
            <a:ext cx="2016224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/>
              <a:t>신정정치</a:t>
            </a:r>
            <a:endParaRPr lang="ko-KR" altLang="en-US" sz="3200" dirty="0"/>
          </a:p>
        </p:txBody>
      </p:sp>
      <p:sp>
        <p:nvSpPr>
          <p:cNvPr id="6" name="직사각형 5"/>
          <p:cNvSpPr/>
          <p:nvPr/>
        </p:nvSpPr>
        <p:spPr>
          <a:xfrm>
            <a:off x="3491880" y="2253505"/>
            <a:ext cx="1872208" cy="1055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 smtClean="0"/>
              <a:t>절대왕정</a:t>
            </a:r>
            <a:endParaRPr lang="ko-KR" altLang="en-US" sz="3200" dirty="0"/>
          </a:p>
        </p:txBody>
      </p:sp>
      <p:sp>
        <p:nvSpPr>
          <p:cNvPr id="9" name="왼쪽으로 구부러진 화살표 8"/>
          <p:cNvSpPr/>
          <p:nvPr/>
        </p:nvSpPr>
        <p:spPr>
          <a:xfrm>
            <a:off x="5796136" y="3501008"/>
            <a:ext cx="900100" cy="1224136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0" name="갈매기형 수장 9"/>
          <p:cNvSpPr/>
          <p:nvPr/>
        </p:nvSpPr>
        <p:spPr>
          <a:xfrm>
            <a:off x="2483768" y="2451048"/>
            <a:ext cx="864096" cy="612068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" name="갈매기형 수장 10"/>
          <p:cNvSpPr/>
          <p:nvPr/>
        </p:nvSpPr>
        <p:spPr>
          <a:xfrm>
            <a:off x="5508104" y="2409152"/>
            <a:ext cx="936104" cy="720183"/>
          </a:xfrm>
          <a:prstGeom prst="chevron">
            <a:avLst/>
          </a:prstGeom>
          <a:solidFill>
            <a:srgbClr val="0070C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" name="폭발 1 11"/>
          <p:cNvSpPr/>
          <p:nvPr/>
        </p:nvSpPr>
        <p:spPr>
          <a:xfrm>
            <a:off x="323528" y="3595318"/>
            <a:ext cx="2614322" cy="1993922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포인트가 10개인 별 14"/>
          <p:cNvSpPr/>
          <p:nvPr/>
        </p:nvSpPr>
        <p:spPr>
          <a:xfrm>
            <a:off x="3491880" y="3595318"/>
            <a:ext cx="1800200" cy="1800200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왼쪽 화살표 15"/>
          <p:cNvSpPr/>
          <p:nvPr/>
        </p:nvSpPr>
        <p:spPr>
          <a:xfrm>
            <a:off x="2915816" y="4113076"/>
            <a:ext cx="432048" cy="972108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/>
          <p:cNvSpPr txBox="1"/>
          <p:nvPr/>
        </p:nvSpPr>
        <p:spPr>
          <a:xfrm>
            <a:off x="3851920" y="4007966"/>
            <a:ext cx="11521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 smtClean="0">
                <a:solidFill>
                  <a:srgbClr val="FF0000"/>
                </a:solidFill>
              </a:rPr>
              <a:t>공산주의</a:t>
            </a:r>
            <a:endParaRPr lang="ko-KR" altLang="en-US" sz="32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7584" y="4113076"/>
            <a:ext cx="18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/>
              <a:t>세습왕조</a:t>
            </a:r>
            <a:endParaRPr lang="en-US" altLang="ko-KR" sz="2800" b="1" dirty="0" smtClean="0"/>
          </a:p>
          <a:p>
            <a:r>
              <a:rPr lang="ko-KR" altLang="en-US" sz="2800" b="1" dirty="0" smtClean="0"/>
              <a:t>군사독</a:t>
            </a:r>
            <a:r>
              <a:rPr lang="ko-KR" altLang="en-US" sz="2800" b="1" dirty="0"/>
              <a:t>재</a:t>
            </a:r>
          </a:p>
        </p:txBody>
      </p:sp>
      <p:pic>
        <p:nvPicPr>
          <p:cNvPr id="23" name="그림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648" y="5020592"/>
            <a:ext cx="2619375" cy="1743075"/>
          </a:xfrm>
          <a:prstGeom prst="rect">
            <a:avLst/>
          </a:prstGeom>
        </p:spPr>
      </p:pic>
      <p:pic>
        <p:nvPicPr>
          <p:cNvPr id="24" name="그림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514" y="5077741"/>
            <a:ext cx="2800350" cy="162877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621082" y="5085184"/>
            <a:ext cx="20313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dirty="0" smtClean="0">
                <a:solidFill>
                  <a:srgbClr val="FFFF00"/>
                </a:solidFill>
              </a:rPr>
              <a:t>대한민국</a:t>
            </a:r>
            <a:endParaRPr lang="ko-KR" altLang="en-US" sz="3600" dirty="0">
              <a:solidFill>
                <a:srgbClr val="FF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1149" y="5085184"/>
            <a:ext cx="3198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b="1" smtClean="0">
                <a:solidFill>
                  <a:srgbClr val="FF0000"/>
                </a:solidFill>
              </a:rPr>
              <a:t>김씨세습군사독재집단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14023" y="5689467"/>
            <a:ext cx="17940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b="1" dirty="0" smtClean="0">
                <a:solidFill>
                  <a:srgbClr val="7030A0"/>
                </a:solidFill>
              </a:rPr>
              <a:t>공존불가</a:t>
            </a:r>
            <a:endParaRPr lang="ko-KR" altLang="en-US" sz="3200" b="1" dirty="0">
              <a:solidFill>
                <a:srgbClr val="7030A0"/>
              </a:solidFill>
            </a:endParaRPr>
          </a:p>
        </p:txBody>
      </p:sp>
      <p:sp>
        <p:nvSpPr>
          <p:cNvPr id="28" name="부등호 27"/>
          <p:cNvSpPr/>
          <p:nvPr/>
        </p:nvSpPr>
        <p:spPr>
          <a:xfrm>
            <a:off x="3635896" y="6222455"/>
            <a:ext cx="2160240" cy="541212"/>
          </a:xfrm>
          <a:prstGeom prst="mathNotEqual">
            <a:avLst/>
          </a:prstGeom>
          <a:solidFill>
            <a:srgbClr val="FF0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36089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대한민국과 북괴집단의 정통성 문제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301207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대한민국 </a:t>
            </a:r>
            <a:r>
              <a:rPr lang="en-US" altLang="ko-KR" dirty="0" smtClean="0"/>
              <a:t>: </a:t>
            </a:r>
          </a:p>
          <a:p>
            <a:pPr lvl="1"/>
            <a:r>
              <a:rPr lang="en-US" altLang="ko-KR" dirty="0" smtClean="0"/>
              <a:t>1948</a:t>
            </a:r>
            <a:r>
              <a:rPr lang="ko-KR" altLang="en-US" dirty="0" smtClean="0"/>
              <a:t>년 유엔 감시하 총선거에 의해 건국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국민의 의사에 의해 건국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형식적 정통성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자유민주주의 제도화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내용적 정통성</a:t>
            </a:r>
            <a:endParaRPr lang="en-US" altLang="ko-KR" dirty="0" smtClean="0"/>
          </a:p>
          <a:p>
            <a:pPr lvl="2"/>
            <a:r>
              <a:rPr lang="ko-KR" altLang="en-US" dirty="0" smtClean="0"/>
              <a:t>자유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생명권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재산권 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행복추구권 보호</a:t>
            </a:r>
            <a:endParaRPr lang="en-US" altLang="ko-KR" dirty="0" smtClean="0"/>
          </a:p>
          <a:p>
            <a:r>
              <a:rPr lang="ko-KR" altLang="en-US" dirty="0" smtClean="0"/>
              <a:t>북괴 김일성</a:t>
            </a:r>
            <a:r>
              <a:rPr lang="en-US" altLang="ko-KR" dirty="0" smtClean="0"/>
              <a:t>/</a:t>
            </a:r>
            <a:r>
              <a:rPr lang="ko-KR" altLang="en-US" dirty="0" smtClean="0"/>
              <a:t>김정일 </a:t>
            </a:r>
            <a:r>
              <a:rPr lang="ko-KR" altLang="en-US" b="1" dirty="0" smtClean="0">
                <a:solidFill>
                  <a:srgbClr val="FF0000"/>
                </a:solidFill>
              </a:rPr>
              <a:t>세습왕조공산군사독재집단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/>
            <a:r>
              <a:rPr lang="ko-KR" altLang="en-US" dirty="0" smtClean="0"/>
              <a:t>점령군 소련이 김일성 선택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괴뢰 정권 수립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북한 주민의 의사와 무관하게 공산당이 권력독점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주민의 자유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생명권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재산권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행복추구권 불인정</a:t>
            </a:r>
            <a:endParaRPr lang="en-US" altLang="ko-KR" dirty="0" smtClean="0"/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대한민국이 한민족을 대표하는 유일한 정통성을 가진 국가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22876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이승만 박사의 대한민국 건국 공로</a:t>
            </a:r>
            <a:endParaRPr lang="ko-KR" altLang="en-US" dirty="0"/>
          </a:p>
        </p:txBody>
      </p:sp>
      <p:pic>
        <p:nvPicPr>
          <p:cNvPr id="4" name="내용 개체 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412" y="1774825"/>
            <a:ext cx="3511176" cy="4625975"/>
          </a:xfrm>
        </p:spPr>
      </p:pic>
    </p:spTree>
    <p:extLst>
      <p:ext uri="{BB962C8B-B14F-4D97-AF65-F5344CB8AC3E}">
        <p14:creationId xmlns="" xmlns:p14="http://schemas.microsoft.com/office/powerpoint/2010/main" val="7503485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dirty="0"/>
              <a:t>정치적 자유와 기독교 국가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07504" y="1556792"/>
            <a:ext cx="8715375" cy="5214938"/>
          </a:xfrm>
        </p:spPr>
        <p:txBody>
          <a:bodyPr vert="horz" rtlCol="0">
            <a:normAutofit fontScale="85000" lnSpcReduction="1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dirty="0" smtClean="0"/>
              <a:t>“</a:t>
            </a:r>
            <a:r>
              <a:rPr lang="ko-KR" altLang="ko-KR" dirty="0" smtClean="0"/>
              <a:t>내가 </a:t>
            </a:r>
            <a:r>
              <a:rPr lang="ko-KR" altLang="ko-KR" dirty="0" err="1" smtClean="0"/>
              <a:t>배재학당에</a:t>
            </a:r>
            <a:r>
              <a:rPr lang="ko-KR" altLang="ko-KR" dirty="0" smtClean="0"/>
              <a:t> 가기로 한 것은 영어를 배우려는 큰 야심 때문이었고 그래서 나는 영어를 열심히 공부했다</a:t>
            </a:r>
            <a:r>
              <a:rPr lang="en-US" altLang="ko-KR" dirty="0" smtClean="0"/>
              <a:t>. </a:t>
            </a:r>
            <a:r>
              <a:rPr lang="ko-KR" altLang="ko-KR" dirty="0" smtClean="0"/>
              <a:t>그러나 나는 영어보다도 더 귀중한 것을 배웠는데 그것은 즉 </a:t>
            </a:r>
            <a:r>
              <a:rPr lang="ko-KR" altLang="ko-KR" b="1" dirty="0" smtClean="0">
                <a:solidFill>
                  <a:srgbClr val="FF0000"/>
                </a:solidFill>
              </a:rPr>
              <a:t>정치적인 자유</a:t>
            </a:r>
            <a:r>
              <a:rPr lang="ko-KR" altLang="ko-KR" dirty="0" smtClean="0"/>
              <a:t>이다</a:t>
            </a:r>
            <a:r>
              <a:rPr lang="en-US" altLang="ko-KR" dirty="0" smtClean="0"/>
              <a:t>. </a:t>
            </a:r>
            <a:r>
              <a:rPr lang="ko-KR" altLang="ko-KR" dirty="0" smtClean="0"/>
              <a:t>한국의 대중이 무자비한 정치적 탄압 속에 살고 있다는 것을 조금이라도 아는 사람이 </a:t>
            </a:r>
            <a:r>
              <a:rPr lang="ko-KR" altLang="ko-KR" b="1" dirty="0" smtClean="0">
                <a:solidFill>
                  <a:srgbClr val="FF0000"/>
                </a:solidFill>
              </a:rPr>
              <a:t>기독교국가</a:t>
            </a:r>
            <a:r>
              <a:rPr lang="ko-KR" altLang="ko-KR" dirty="0" smtClean="0"/>
              <a:t>에 사는 사람들은 법에 의해서 그들 통치자의 독재로부터 보호되어 있다는 말을 처음 들었을 때 이 젊은이의 마음 속에 어떠한 혁명이 일어났을 것이라는 것을 쉽게 상상할 수 있을 것이다</a:t>
            </a:r>
            <a:r>
              <a:rPr lang="en-US" altLang="ko-KR" dirty="0" smtClean="0"/>
              <a:t>. </a:t>
            </a:r>
            <a:r>
              <a:rPr lang="ko-KR" altLang="ko-KR" dirty="0" smtClean="0"/>
              <a:t>나는 혼자서 </a:t>
            </a:r>
            <a:r>
              <a:rPr lang="ko-KR" altLang="ko-KR" b="1" dirty="0" smtClean="0">
                <a:solidFill>
                  <a:srgbClr val="FF0000"/>
                </a:solidFill>
              </a:rPr>
              <a:t>우리도 그런 정치이론을 채택할 수만 있다면 짓밟혀 사는 나의 동족에게 크나큰 축복이 되겠구나 하고 생각했다</a:t>
            </a:r>
            <a:r>
              <a:rPr lang="en-US" altLang="ko-KR" dirty="0" smtClean="0"/>
              <a:t>.”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23550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42942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dirty="0" smtClean="0"/>
              <a:t>이승만의 기독교 </a:t>
            </a:r>
            <a:r>
              <a:rPr lang="ko-KR" altLang="en-US" dirty="0"/>
              <a:t>개종 </a:t>
            </a:r>
            <a:r>
              <a:rPr lang="ko-KR" altLang="en-US" dirty="0" smtClean="0"/>
              <a:t>결심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1520" y="1571625"/>
            <a:ext cx="8501062" cy="5097735"/>
          </a:xfrm>
        </p:spPr>
        <p:txBody>
          <a:bodyPr vert="horz" rtlCol="0">
            <a:normAutofit fontScale="850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dirty="0" smtClean="0"/>
              <a:t>“</a:t>
            </a:r>
            <a:r>
              <a:rPr lang="ko-KR" altLang="ko-KR" dirty="0" smtClean="0"/>
              <a:t>나를 고문한 후 나무칼로 족쇄를 채우고 어두운 감독 속에 가두었을 때 나는 두려워 혼자 이런 생각을 했다</a:t>
            </a:r>
            <a:r>
              <a:rPr lang="en-US" altLang="ko-KR" dirty="0" smtClean="0"/>
              <a:t>. '</a:t>
            </a:r>
            <a:r>
              <a:rPr lang="ko-KR" altLang="ko-KR" dirty="0" smtClean="0"/>
              <a:t>나는 이제 이 세상에 있는 것이 아니다</a:t>
            </a:r>
            <a:r>
              <a:rPr lang="en-US" altLang="ko-KR" dirty="0" smtClean="0"/>
              <a:t>. </a:t>
            </a:r>
            <a:r>
              <a:rPr lang="ko-KR" altLang="ko-KR" dirty="0" smtClean="0"/>
              <a:t>조금만 있으면 다른 세상에 갈 터인데 저 외국사람들이 나에게 말해준 예수를 믿지 않았기 때문에 지옥에 가 있게 될 것이다</a:t>
            </a:r>
            <a:r>
              <a:rPr lang="en-US" altLang="ko-KR" dirty="0" smtClean="0"/>
              <a:t>' </a:t>
            </a:r>
            <a:r>
              <a:rPr lang="ko-KR" altLang="ko-KR" dirty="0" smtClean="0"/>
              <a:t>그때 나는 그들의 말하던 예수를 믿지 않고 있었다</a:t>
            </a:r>
            <a:r>
              <a:rPr lang="en-US" altLang="ko-KR" dirty="0" smtClean="0"/>
              <a:t>. </a:t>
            </a:r>
            <a:r>
              <a:rPr lang="ko-KR" altLang="ko-KR" dirty="0" smtClean="0"/>
              <a:t>그런데 내가 어디선가 들었던 말이 떠올랐다</a:t>
            </a:r>
            <a:r>
              <a:rPr lang="en-US" altLang="ko-KR" dirty="0" smtClean="0"/>
              <a:t>. "</a:t>
            </a:r>
            <a:r>
              <a:rPr lang="ko-KR" altLang="ko-KR" dirty="0" smtClean="0">
                <a:solidFill>
                  <a:srgbClr val="FF0000"/>
                </a:solidFill>
              </a:rPr>
              <a:t>네가 너의 죄를 회개하면 하나님께서는 지금이라도 용서하실 것이다</a:t>
            </a:r>
            <a:r>
              <a:rPr lang="en-US" altLang="ko-KR" dirty="0" smtClean="0"/>
              <a:t>"</a:t>
            </a:r>
            <a:r>
              <a:rPr lang="ko-KR" altLang="ko-KR" dirty="0" smtClean="0"/>
              <a:t>라는 말인데 그 말이 나의 마음에 떠오르자마자 나는 나의 목에 걸려 있던 나무칼에 머리를 숙이고 </a:t>
            </a:r>
            <a:r>
              <a:rPr lang="en-US" altLang="ko-KR" dirty="0" smtClean="0"/>
              <a:t>"</a:t>
            </a:r>
            <a:r>
              <a:rPr lang="ko-KR" altLang="ko-KR" dirty="0" smtClean="0"/>
              <a:t>오오 하나님</a:t>
            </a:r>
            <a:r>
              <a:rPr lang="en-US" altLang="ko-KR" dirty="0" smtClean="0"/>
              <a:t>. </a:t>
            </a:r>
            <a:r>
              <a:rPr lang="ko-KR" altLang="ko-KR" b="1" dirty="0" smtClean="0">
                <a:solidFill>
                  <a:srgbClr val="FF0000"/>
                </a:solidFill>
              </a:rPr>
              <a:t>나의 나라와 나의 영혼을 구하여 주시옵소서</a:t>
            </a:r>
            <a:r>
              <a:rPr lang="en-US" altLang="ko-KR" dirty="0" smtClean="0"/>
              <a:t>"</a:t>
            </a:r>
            <a:r>
              <a:rPr lang="ko-KR" altLang="ko-KR" dirty="0" smtClean="0"/>
              <a:t>하며 기도했다</a:t>
            </a:r>
            <a:r>
              <a:rPr lang="en-US" altLang="ko-KR" dirty="0" smtClean="0"/>
              <a:t>. ”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47553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1438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/>
              <a:t>기독교입국(基督敎立國</a:t>
            </a:r>
            <a:r>
              <a:rPr lang="ko-KR" altLang="en-US" smtClean="0"/>
              <a:t>)</a:t>
            </a:r>
            <a:r>
              <a:rPr lang="en-US" altLang="ko-KR" dirty="0" smtClean="0"/>
              <a:t>, </a:t>
            </a:r>
            <a:br>
              <a:rPr lang="en-US" altLang="ko-KR" dirty="0" smtClean="0"/>
            </a:br>
            <a:r>
              <a:rPr lang="ko-KR" altLang="en-US" dirty="0" smtClean="0"/>
              <a:t>자유민주국가 건국 </a:t>
            </a:r>
            <a:r>
              <a:rPr lang="ko-KR" altLang="en-US" dirty="0"/>
              <a:t>소망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79512" y="1484785"/>
            <a:ext cx="8643938" cy="5373216"/>
          </a:xfrm>
        </p:spPr>
        <p:txBody>
          <a:bodyPr vert="horz" rtlCol="0">
            <a:normAutofit fontScale="925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dirty="0" smtClean="0">
                <a:solidFill>
                  <a:srgbClr val="FF0000"/>
                </a:solidFill>
              </a:rPr>
              <a:t>정치적 자유에 대한 신념 </a:t>
            </a:r>
            <a:r>
              <a:rPr lang="en-US" altLang="ko-KR" dirty="0" smtClean="0">
                <a:solidFill>
                  <a:srgbClr val="FF0000"/>
                </a:solidFill>
              </a:rPr>
              <a:t>+ </a:t>
            </a:r>
            <a:r>
              <a:rPr lang="ko-KR" altLang="en-US" dirty="0" smtClean="0">
                <a:solidFill>
                  <a:srgbClr val="FF0000"/>
                </a:solidFill>
              </a:rPr>
              <a:t>기독교 신앙 </a:t>
            </a:r>
            <a:r>
              <a:rPr lang="en-US" altLang="ko-KR" dirty="0" smtClean="0">
                <a:solidFill>
                  <a:srgbClr val="FF0000"/>
                </a:solidFill>
              </a:rPr>
              <a:t/>
            </a:r>
            <a:br>
              <a:rPr lang="en-US" altLang="ko-KR" dirty="0" smtClean="0">
                <a:solidFill>
                  <a:srgbClr val="FF0000"/>
                </a:solidFill>
              </a:rPr>
            </a:br>
            <a:r>
              <a:rPr lang="en-US" altLang="ko-KR" dirty="0" smtClean="0">
                <a:solidFill>
                  <a:srgbClr val="FF0000"/>
                </a:solidFill>
              </a:rPr>
              <a:t>⇒ </a:t>
            </a:r>
            <a:r>
              <a:rPr lang="ko-KR" altLang="en-US" dirty="0" smtClean="0">
                <a:solidFill>
                  <a:srgbClr val="FF0000"/>
                </a:solidFill>
              </a:rPr>
              <a:t>자유와 평등에 대한 종교적 신념 </a:t>
            </a:r>
            <a:r>
              <a:rPr lang="en-US" altLang="ko-KR" dirty="0" smtClean="0">
                <a:solidFill>
                  <a:srgbClr val="FF0000"/>
                </a:solidFill>
              </a:rPr>
              <a:t>: 『</a:t>
            </a:r>
            <a:r>
              <a:rPr lang="ko-KR" altLang="en-US" dirty="0" smtClean="0">
                <a:solidFill>
                  <a:srgbClr val="FF0000"/>
                </a:solidFill>
              </a:rPr>
              <a:t>독립정신</a:t>
            </a:r>
            <a:r>
              <a:rPr lang="en-US" altLang="ko-KR" dirty="0" smtClean="0">
                <a:solidFill>
                  <a:srgbClr val="FF0000"/>
                </a:solidFill>
              </a:rPr>
              <a:t>』</a:t>
            </a:r>
            <a:br>
              <a:rPr lang="en-US" altLang="ko-KR" dirty="0" smtClean="0">
                <a:solidFill>
                  <a:srgbClr val="FF0000"/>
                </a:solidFill>
              </a:rPr>
            </a:br>
            <a:r>
              <a:rPr lang="en-US" altLang="ko-KR" dirty="0" smtClean="0">
                <a:solidFill>
                  <a:srgbClr val="FF0000"/>
                </a:solidFill>
              </a:rPr>
              <a:t>⇒ </a:t>
            </a:r>
            <a:r>
              <a:rPr lang="ko-KR" altLang="en-US" dirty="0" smtClean="0">
                <a:solidFill>
                  <a:srgbClr val="FF0000"/>
                </a:solidFill>
              </a:rPr>
              <a:t>미국과 같은 기독교 입국소망</a:t>
            </a:r>
            <a:r>
              <a:rPr lang="en-US" altLang="ko-KR" dirty="0" smtClean="0">
                <a:solidFill>
                  <a:srgbClr val="FF0000"/>
                </a:solidFill>
              </a:rPr>
              <a:t/>
            </a:r>
            <a:br>
              <a:rPr lang="en-US" altLang="ko-KR" dirty="0" smtClean="0">
                <a:solidFill>
                  <a:srgbClr val="FF0000"/>
                </a:solidFill>
              </a:rPr>
            </a:br>
            <a:r>
              <a:rPr lang="en-US" altLang="ko-KR" dirty="0" smtClean="0">
                <a:solidFill>
                  <a:srgbClr val="FF0000"/>
                </a:solidFill>
              </a:rPr>
              <a:t>⇒ </a:t>
            </a:r>
            <a:r>
              <a:rPr lang="ko-KR" altLang="en-US" dirty="0" smtClean="0">
                <a:solidFill>
                  <a:srgbClr val="FF0000"/>
                </a:solidFill>
              </a:rPr>
              <a:t>초지일관하여 자유민주국가 독립 운동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dirty="0" smtClean="0"/>
              <a:t>1904. 8. </a:t>
            </a:r>
            <a:r>
              <a:rPr lang="ko-KR" altLang="en-US" dirty="0" smtClean="0"/>
              <a:t>출옥 직후 </a:t>
            </a:r>
            <a:r>
              <a:rPr lang="en-US" altLang="ko-KR" dirty="0" smtClean="0"/>
              <a:t>&lt;</a:t>
            </a:r>
            <a:r>
              <a:rPr lang="ko-KR" altLang="en-US" dirty="0" smtClean="0"/>
              <a:t>상동청년학원</a:t>
            </a:r>
            <a:r>
              <a:rPr lang="en-US" altLang="ko-KR" dirty="0" smtClean="0"/>
              <a:t>&gt; </a:t>
            </a:r>
            <a:r>
              <a:rPr lang="ko-KR" altLang="en-US" dirty="0" smtClean="0"/>
              <a:t>교장 </a:t>
            </a:r>
            <a:r>
              <a:rPr lang="en-US" altLang="ko-KR" dirty="0" smtClean="0"/>
              <a:t>: </a:t>
            </a:r>
            <a:r>
              <a:rPr lang="ko-KR" altLang="en-US" dirty="0" smtClean="0"/>
              <a:t>“</a:t>
            </a:r>
            <a:r>
              <a:rPr lang="ko-KR" altLang="en-US" b="1" dirty="0" smtClean="0"/>
              <a:t>조선을 기독교 국가로 만드는 것”</a:t>
            </a:r>
            <a:r>
              <a:rPr lang="ko-KR" altLang="en-US" dirty="0" smtClean="0"/>
              <a:t>을 교육목표로 세움</a:t>
            </a:r>
            <a:r>
              <a:rPr lang="en-US" altLang="ko-KR" dirty="0" smtClean="0"/>
              <a:t>.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dirty="0" smtClean="0"/>
              <a:t>1919. 4. </a:t>
            </a:r>
            <a:r>
              <a:rPr lang="ko-KR" altLang="en-US" dirty="0" smtClean="0"/>
              <a:t>미국 필라델피아에서 한인대표자대회에서 </a:t>
            </a:r>
            <a:r>
              <a:rPr lang="ko-KR" altLang="en-US" b="1" dirty="0" smtClean="0"/>
              <a:t>“미국과 같은 자유민주국가를 건설하자”</a:t>
            </a:r>
            <a:r>
              <a:rPr lang="ko-KR" altLang="en-US" dirty="0" smtClean="0"/>
              <a:t>는 강령을 발표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3153812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186766" cy="1152128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sz="3200" dirty="0" smtClean="0"/>
              <a:t>자유민주국가 건국 소망 </a:t>
            </a:r>
            <a:r>
              <a:rPr lang="en-US" altLang="ko-KR" sz="3200" dirty="0"/>
              <a:t>:</a:t>
            </a:r>
            <a:br>
              <a:rPr lang="en-US" altLang="ko-KR" sz="3200" dirty="0"/>
            </a:br>
            <a:r>
              <a:rPr lang="ko-KR" altLang="en-US" sz="3200" dirty="0"/>
              <a:t>이승만의 기도(祈禱)와 유언(遺言)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0" y="1556793"/>
            <a:ext cx="9036496" cy="5301208"/>
          </a:xfrm>
        </p:spPr>
        <p:txBody>
          <a:bodyPr vert="horz" rtlCol="0">
            <a:normAutofit fontScale="925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/>
              <a:t>감옥에서 </a:t>
            </a:r>
            <a:r>
              <a:rPr lang="ko-KR" altLang="en-US" b="1" dirty="0" err="1" smtClean="0"/>
              <a:t>결신</a:t>
            </a:r>
            <a:r>
              <a:rPr lang="ko-KR" altLang="en-US" b="1" dirty="0" smtClean="0"/>
              <a:t>(</a:t>
            </a:r>
            <a:r>
              <a:rPr lang="ko-KR" altLang="en-US" b="1" dirty="0" err="1" smtClean="0"/>
              <a:t>決信</a:t>
            </a:r>
            <a:r>
              <a:rPr lang="ko-KR" altLang="en-US" b="1" dirty="0" smtClean="0"/>
              <a:t>) 시 </a:t>
            </a:r>
            <a:r>
              <a:rPr lang="en-US" altLang="ko-KR" b="1" dirty="0" smtClean="0"/>
              <a:t>: "</a:t>
            </a:r>
            <a:r>
              <a:rPr lang="ko-KR" altLang="ko-KR" b="1" dirty="0" smtClean="0"/>
              <a:t>오 하나님</a:t>
            </a:r>
            <a:r>
              <a:rPr lang="en-US" altLang="ko-KR" b="1" dirty="0" smtClean="0"/>
              <a:t>, </a:t>
            </a:r>
            <a:r>
              <a:rPr lang="ko-KR" altLang="ko-KR" b="1" dirty="0" smtClean="0"/>
              <a:t>나의 영혼을 구</a:t>
            </a:r>
            <a:r>
              <a:rPr lang="ko-KR" altLang="en-US" b="1" dirty="0" smtClean="0"/>
              <a:t>하여 주시옵소서</a:t>
            </a:r>
            <a:r>
              <a:rPr lang="en-US" altLang="ko-KR" b="1" dirty="0" smtClean="0"/>
              <a:t>, </a:t>
            </a:r>
            <a:r>
              <a:rPr lang="ko-KR" altLang="ko-KR" b="1" dirty="0" smtClean="0">
                <a:solidFill>
                  <a:srgbClr val="FF0000"/>
                </a:solidFill>
              </a:rPr>
              <a:t>나의 나라를 구</a:t>
            </a:r>
            <a:r>
              <a:rPr lang="ko-KR" altLang="en-US" b="1" dirty="0" smtClean="0">
                <a:solidFill>
                  <a:srgbClr val="FF0000"/>
                </a:solidFill>
              </a:rPr>
              <a:t>하여 </a:t>
            </a:r>
            <a:r>
              <a:rPr lang="ko-KR" altLang="ko-KR" b="1" dirty="0" err="1" smtClean="0">
                <a:solidFill>
                  <a:srgbClr val="FF0000"/>
                </a:solidFill>
              </a:rPr>
              <a:t>시옵소서</a:t>
            </a:r>
            <a:r>
              <a:rPr lang="en-US" altLang="ko-KR" b="1" dirty="0" smtClean="0">
                <a:solidFill>
                  <a:srgbClr val="FF0000"/>
                </a:solidFill>
              </a:rPr>
              <a:t>!</a:t>
            </a:r>
            <a:r>
              <a:rPr lang="en-US" altLang="ko-KR" b="1" dirty="0" smtClean="0"/>
              <a:t>"</a:t>
            </a:r>
            <a:endParaRPr lang="ko-KR" altLang="en-US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>
                <a:solidFill>
                  <a:srgbClr val="0070C0"/>
                </a:solidFill>
              </a:rPr>
              <a:t>말년에 하와이에서 매일 식사 기도할 때 </a:t>
            </a:r>
            <a:r>
              <a:rPr lang="en-US" altLang="ko-KR" b="1" dirty="0" smtClean="0">
                <a:solidFill>
                  <a:srgbClr val="0070C0"/>
                </a:solidFill>
              </a:rPr>
              <a:t>:“</a:t>
            </a:r>
            <a:r>
              <a:rPr lang="ko-KR" altLang="ko-KR" b="1" dirty="0" smtClean="0">
                <a:solidFill>
                  <a:srgbClr val="0070C0"/>
                </a:solidFill>
              </a:rPr>
              <a:t>하나님께서 이렇게 일용할 양식을 내려 주심을 감사하나이다</a:t>
            </a:r>
            <a:r>
              <a:rPr lang="en-US" altLang="ko-KR" b="1" dirty="0" smtClean="0">
                <a:solidFill>
                  <a:srgbClr val="0070C0"/>
                </a:solidFill>
              </a:rPr>
              <a:t>. </a:t>
            </a:r>
            <a:r>
              <a:rPr lang="ko-KR" altLang="ko-KR" b="1" dirty="0" smtClean="0">
                <a:solidFill>
                  <a:srgbClr val="0070C0"/>
                </a:solidFill>
              </a:rPr>
              <a:t>이제는 몸과 마음이 쇠약해져서 </a:t>
            </a:r>
            <a:r>
              <a:rPr lang="ko-KR" altLang="ko-KR" b="1" dirty="0" smtClean="0">
                <a:solidFill>
                  <a:srgbClr val="FF0000"/>
                </a:solidFill>
              </a:rPr>
              <a:t>하나님께서 맡겨주신 사명을 더 이상 감당하기 힘들게 되었습니다</a:t>
            </a:r>
            <a:r>
              <a:rPr lang="en-US" altLang="ko-KR" b="1" dirty="0" smtClean="0">
                <a:solidFill>
                  <a:srgbClr val="0070C0"/>
                </a:solidFill>
              </a:rPr>
              <a:t>. </a:t>
            </a:r>
            <a:r>
              <a:rPr lang="ko-KR" altLang="ko-KR" b="1" dirty="0" smtClean="0">
                <a:solidFill>
                  <a:srgbClr val="0070C0"/>
                </a:solidFill>
              </a:rPr>
              <a:t>이제 하나님께 우리 민족을 맡기니 하나님께서 우리 민족을 지켜 주시고 은총과 축복을 내려 주소서</a:t>
            </a:r>
            <a:r>
              <a:rPr lang="en-US" altLang="ko-KR" b="1" dirty="0" smtClean="0">
                <a:solidFill>
                  <a:srgbClr val="0070C0"/>
                </a:solidFill>
              </a:rPr>
              <a:t>.” 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/>
              <a:t>이승만의 유언 </a:t>
            </a:r>
            <a:r>
              <a:rPr lang="en-US" altLang="ko-KR" b="1" dirty="0" smtClean="0"/>
              <a:t>: </a:t>
            </a:r>
            <a:r>
              <a:rPr lang="ko-KR" altLang="ko-KR" b="1" dirty="0" err="1" smtClean="0"/>
              <a:t>갈라디아서</a:t>
            </a:r>
            <a:r>
              <a:rPr lang="en-US" altLang="ko-KR" b="1" dirty="0" smtClean="0"/>
              <a:t> 5:1 : “</a:t>
            </a:r>
            <a:r>
              <a:rPr lang="ko-KR" altLang="ko-KR" b="1" dirty="0" smtClean="0">
                <a:solidFill>
                  <a:srgbClr val="FF0000"/>
                </a:solidFill>
              </a:rPr>
              <a:t>그리스도께서 우리를 자유롭게 하려고 자유를 주셨으니 그러므로 굳건하게 서서 다시는 종의 멍에를 메지 말라</a:t>
            </a:r>
            <a:r>
              <a:rPr lang="en-US" altLang="ko-KR" b="1" dirty="0" smtClean="0"/>
              <a:t>.”</a:t>
            </a:r>
          </a:p>
        </p:txBody>
      </p:sp>
    </p:spTree>
    <p:extLst>
      <p:ext uri="{BB962C8B-B14F-4D97-AF65-F5344CB8AC3E}">
        <p14:creationId xmlns="" xmlns:p14="http://schemas.microsoft.com/office/powerpoint/2010/main" val="23351059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-18847" y="188640"/>
            <a:ext cx="9144000" cy="108012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sz="3200" dirty="0" smtClean="0"/>
              <a:t>자유민주국가 건국 소망 </a:t>
            </a:r>
            <a:r>
              <a:rPr lang="en-US" altLang="ko-KR" sz="3200" dirty="0" smtClean="0"/>
              <a:t>:</a:t>
            </a:r>
            <a:br>
              <a:rPr lang="en-US" altLang="ko-KR" sz="3200" dirty="0" smtClean="0"/>
            </a:br>
            <a:r>
              <a:rPr lang="en-US" altLang="ko-KR" sz="3200" dirty="0" smtClean="0"/>
              <a:t>『</a:t>
            </a:r>
            <a:r>
              <a:rPr lang="ko-KR" altLang="en-US" sz="3200" dirty="0"/>
              <a:t>독립정신</a:t>
            </a:r>
            <a:r>
              <a:rPr lang="en-US" altLang="ko-KR" sz="3200" dirty="0"/>
              <a:t>』</a:t>
            </a:r>
            <a:r>
              <a:rPr lang="ko-KR" altLang="en-US" sz="3200" dirty="0"/>
              <a:t> </a:t>
            </a:r>
            <a:r>
              <a:rPr lang="en-US" altLang="ko-KR" sz="3200" dirty="0"/>
              <a:t>(1)</a:t>
            </a:r>
            <a:endParaRPr lang="ko-KR" altLang="en-US" sz="320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0" y="1484785"/>
            <a:ext cx="9144000" cy="5256584"/>
          </a:xfrm>
        </p:spPr>
        <p:txBody>
          <a:bodyPr vert="horz" rtlCol="0">
            <a:normAutofit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“</a:t>
            </a:r>
            <a:r>
              <a:rPr lang="ko-KR" altLang="ko-KR" b="1" dirty="0" smtClean="0"/>
              <a:t>원래 우리 모두가 하나님의 자손이므로 모든 인종들은 동포라</a:t>
            </a:r>
            <a:r>
              <a:rPr lang="en-US" altLang="ko-KR" b="1" dirty="0" smtClean="0"/>
              <a:t>.”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ko-KR" b="1" dirty="0" smtClean="0"/>
              <a:t>미국 백성들이 누리는 권리</a:t>
            </a:r>
            <a:r>
              <a:rPr lang="en-US" altLang="ko-KR" b="1" dirty="0" smtClean="0"/>
              <a:t>: “</a:t>
            </a:r>
            <a:r>
              <a:rPr lang="ko-KR" altLang="ko-KR" b="1" dirty="0" smtClean="0"/>
              <a:t>모든 권력은 백성으로부터 나오며</a:t>
            </a:r>
            <a:r>
              <a:rPr lang="en-US" altLang="ko-KR" b="1" dirty="0" smtClean="0"/>
              <a:t>, … </a:t>
            </a:r>
            <a:r>
              <a:rPr lang="ko-KR" altLang="ko-KR" b="1" dirty="0" smtClean="0"/>
              <a:t>그러한 나라야 말로 행복하고 평화롭다 할 것이니 이것이 바로 </a:t>
            </a:r>
            <a:r>
              <a:rPr lang="ko-KR" altLang="ko-KR" b="1" dirty="0" smtClean="0">
                <a:solidFill>
                  <a:srgbClr val="FF0000"/>
                </a:solidFill>
              </a:rPr>
              <a:t>지상낙원</a:t>
            </a:r>
            <a:r>
              <a:rPr lang="ko-KR" altLang="ko-KR" b="1" dirty="0" smtClean="0"/>
              <a:t>이다</a:t>
            </a:r>
            <a:r>
              <a:rPr lang="en-US" altLang="ko-KR" b="1" dirty="0" smtClean="0"/>
              <a:t>.”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sz="2800" b="1" dirty="0" smtClean="0"/>
              <a:t>“</a:t>
            </a:r>
            <a:r>
              <a:rPr lang="ko-KR" altLang="ko-KR" sz="2800" b="1" dirty="0" smtClean="0"/>
              <a:t>자유를 자기 목숨처럼 여기며 남에게 의지하지 말아야 한다</a:t>
            </a:r>
            <a:r>
              <a:rPr lang="en-US" altLang="ko-KR" sz="2800" b="1" dirty="0" smtClean="0"/>
              <a:t>. </a:t>
            </a:r>
            <a:r>
              <a:rPr lang="ko-KR" altLang="ko-KR" b="1" dirty="0" smtClean="0"/>
              <a:t>다른 사람의 권리도 또한 존중해야 한다</a:t>
            </a:r>
            <a:r>
              <a:rPr lang="en-US" altLang="ko-KR" b="1" dirty="0" smtClean="0"/>
              <a:t>. … </a:t>
            </a:r>
            <a:r>
              <a:rPr lang="ko-KR" altLang="ko-KR" b="1" dirty="0" smtClean="0"/>
              <a:t>보편적인 윤리 원칙으로 볼 때 그것이 공평하다</a:t>
            </a:r>
            <a:r>
              <a:rPr lang="en-US" altLang="ko-KR" b="1" dirty="0" smtClean="0"/>
              <a:t>.”</a:t>
            </a:r>
          </a:p>
        </p:txBody>
      </p:sp>
    </p:spTree>
    <p:extLst>
      <p:ext uri="{BB962C8B-B14F-4D97-AF65-F5344CB8AC3E}">
        <p14:creationId xmlns="" xmlns:p14="http://schemas.microsoft.com/office/powerpoint/2010/main" val="34594250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1556792"/>
            <a:ext cx="8640960" cy="5112567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b="1" dirty="0" smtClean="0"/>
              <a:t>현실경험</a:t>
            </a:r>
            <a:r>
              <a:rPr lang="en-US" altLang="ko-KR" dirty="0" smtClean="0"/>
              <a:t>(experience)</a:t>
            </a:r>
            <a:r>
              <a:rPr lang="ko-KR" altLang="en-US" dirty="0" smtClean="0"/>
              <a:t>과 </a:t>
            </a:r>
            <a:r>
              <a:rPr lang="ko-KR" altLang="en-US" b="1" dirty="0" smtClean="0"/>
              <a:t>이상</a:t>
            </a:r>
            <a:r>
              <a:rPr lang="en-US" altLang="ko-KR" dirty="0" smtClean="0"/>
              <a:t>(vision)</a:t>
            </a:r>
            <a:r>
              <a:rPr lang="ko-KR" altLang="en-US" dirty="0" smtClean="0"/>
              <a:t>의 </a:t>
            </a:r>
            <a:r>
              <a:rPr lang="ko-KR" altLang="en-US" b="1" dirty="0" smtClean="0"/>
              <a:t>변증법적 상호작용</a:t>
            </a:r>
            <a:endParaRPr lang="en-US" altLang="ko-KR" b="1" dirty="0" smtClean="0"/>
          </a:p>
          <a:p>
            <a:r>
              <a:rPr lang="ko-KR" altLang="en-US" dirty="0" smtClean="0"/>
              <a:t>추진력</a:t>
            </a:r>
            <a:r>
              <a:rPr lang="en-US" altLang="ko-KR" dirty="0" smtClean="0"/>
              <a:t>(propellant) : </a:t>
            </a:r>
            <a:r>
              <a:rPr lang="ko-KR" altLang="en-US" dirty="0" smtClean="0"/>
              <a:t>생활의 불편함</a:t>
            </a:r>
            <a:r>
              <a:rPr lang="en-US" altLang="ko-KR" dirty="0" smtClean="0"/>
              <a:t>(inconvenience) (</a:t>
            </a:r>
            <a:r>
              <a:rPr lang="ko-KR" altLang="en-US" dirty="0" smtClean="0"/>
              <a:t>자유의 제한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발전방향</a:t>
            </a:r>
            <a:r>
              <a:rPr lang="en-US" altLang="ko-KR" dirty="0" smtClean="0"/>
              <a:t>(direction) : </a:t>
            </a:r>
            <a:r>
              <a:rPr lang="ko-KR" altLang="en-US" dirty="0" smtClean="0"/>
              <a:t>인간의 도덕적 감성</a:t>
            </a:r>
            <a:r>
              <a:rPr lang="en-US" altLang="ko-KR" dirty="0" smtClean="0"/>
              <a:t>(moral sense)</a:t>
            </a:r>
            <a:r>
              <a:rPr lang="ko-KR" altLang="en-US" dirty="0" smtClean="0"/>
              <a:t>이 결정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평등과 자유의 확대</a:t>
            </a:r>
            <a:endParaRPr lang="en-US" altLang="ko-KR" dirty="0" smtClean="0"/>
          </a:p>
          <a:p>
            <a:r>
              <a:rPr lang="ko-KR" altLang="en-US" dirty="0" smtClean="0"/>
              <a:t>역사발전의 종착점 </a:t>
            </a:r>
            <a:r>
              <a:rPr lang="en-US" altLang="ko-KR" dirty="0" smtClean="0"/>
              <a:t>(end of history) : </a:t>
            </a:r>
          </a:p>
          <a:p>
            <a:pPr lvl="1"/>
            <a:r>
              <a:rPr lang="ko-KR" altLang="en-US" dirty="0" smtClean="0"/>
              <a:t>인간의 도덕적 감성과 사회적 제도가 일치하는 사회 </a:t>
            </a:r>
            <a:endParaRPr lang="en-US" altLang="ko-KR" dirty="0" smtClean="0"/>
          </a:p>
          <a:p>
            <a:pPr lvl="1"/>
            <a:r>
              <a:rPr lang="ko-KR" altLang="en-US" b="1" dirty="0" smtClean="0">
                <a:solidFill>
                  <a:srgbClr val="FF0000"/>
                </a:solidFill>
              </a:rPr>
              <a:t>자유민주주의</a:t>
            </a:r>
            <a:r>
              <a:rPr lang="en-US" altLang="ko-KR" b="1" dirty="0" smtClean="0">
                <a:solidFill>
                  <a:srgbClr val="FF0000"/>
                </a:solidFill>
              </a:rPr>
              <a:t>(Liberal Democracy)</a:t>
            </a:r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자유민주주의 사회의 기본원칙</a:t>
            </a:r>
            <a:r>
              <a:rPr lang="en-US" altLang="ko-KR" b="1" dirty="0" smtClean="0">
                <a:solidFill>
                  <a:srgbClr val="FF0000"/>
                </a:solidFill>
              </a:rPr>
              <a:t>:</a:t>
            </a:r>
          </a:p>
          <a:p>
            <a:pPr lvl="1"/>
            <a:r>
              <a:rPr lang="ko-KR" altLang="en-US" b="1" dirty="0" smtClean="0">
                <a:solidFill>
                  <a:srgbClr val="FF0000"/>
                </a:solidFill>
              </a:rPr>
              <a:t>모든 사람은 평등하며</a:t>
            </a:r>
            <a:r>
              <a:rPr lang="en-US" altLang="ko-KR" b="1" dirty="0" smtClean="0">
                <a:solidFill>
                  <a:srgbClr val="FF0000"/>
                </a:solidFill>
              </a:rPr>
              <a:t>, </a:t>
            </a:r>
            <a:r>
              <a:rPr lang="ko-KR" altLang="en-US" b="1" dirty="0" smtClean="0">
                <a:solidFill>
                  <a:srgbClr val="FF0000"/>
                </a:solidFill>
              </a:rPr>
              <a:t>다른 모든 사람도 동일한 자유를 누린다는 조건 하에</a:t>
            </a:r>
            <a:r>
              <a:rPr lang="en-US" altLang="ko-KR" b="1" dirty="0" smtClean="0">
                <a:solidFill>
                  <a:srgbClr val="FF0000"/>
                </a:solidFill>
              </a:rPr>
              <a:t>, </a:t>
            </a:r>
            <a:r>
              <a:rPr lang="ko-KR" altLang="en-US" b="1" dirty="0" smtClean="0">
                <a:solidFill>
                  <a:srgbClr val="FF0000"/>
                </a:solidFill>
              </a:rPr>
              <a:t>최대의 자유 보장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역사발전의 법칙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1635433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152128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sz="3200" dirty="0" smtClean="0"/>
              <a:t>자유민주국가 건국 소망 </a:t>
            </a:r>
            <a:r>
              <a:rPr lang="en-US" altLang="ko-KR" sz="3200" dirty="0" smtClean="0"/>
              <a:t>:</a:t>
            </a:r>
            <a:br>
              <a:rPr lang="en-US" altLang="ko-KR" sz="3200" dirty="0" smtClean="0"/>
            </a:br>
            <a:r>
              <a:rPr lang="en-US" altLang="ko-KR" sz="3200" dirty="0" smtClean="0"/>
              <a:t>『</a:t>
            </a:r>
            <a:r>
              <a:rPr lang="ko-KR" altLang="en-US" sz="3200" dirty="0"/>
              <a:t>독립정신</a:t>
            </a:r>
            <a:r>
              <a:rPr lang="en-US" altLang="ko-KR" sz="3200" dirty="0"/>
              <a:t>』(2)</a:t>
            </a:r>
            <a:endParaRPr lang="ko-KR" altLang="en-US" sz="320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79512" y="1484785"/>
            <a:ext cx="8643937" cy="5256584"/>
          </a:xfrm>
        </p:spPr>
        <p:txBody>
          <a:bodyPr vert="horz" rtlCol="0">
            <a:normAutofit fontScale="700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ko-KR" b="1" dirty="0" smtClean="0"/>
              <a:t>미국의 남북전쟁</a:t>
            </a:r>
            <a:r>
              <a:rPr lang="en-US" altLang="ko-KR" b="1" dirty="0" smtClean="0"/>
              <a:t>: “</a:t>
            </a:r>
            <a:r>
              <a:rPr lang="ko-KR" altLang="ko-KR" b="1" dirty="0" smtClean="0"/>
              <a:t>마침내</a:t>
            </a:r>
            <a:r>
              <a:rPr lang="en-US" altLang="ko-KR" b="1" dirty="0" smtClean="0"/>
              <a:t> 1863</a:t>
            </a:r>
            <a:r>
              <a:rPr lang="ko-KR" altLang="ko-KR" b="1" dirty="0" smtClean="0"/>
              <a:t>년 노예해방이 선언되면서 불쌍한 흑인들이 모두 속박의 굴레를 벗어나 자유를 얻었다</a:t>
            </a:r>
            <a:r>
              <a:rPr lang="en-US" altLang="ko-KR" b="1" dirty="0" smtClean="0"/>
              <a:t>. … </a:t>
            </a:r>
            <a:r>
              <a:rPr lang="ko-KR" altLang="ko-KR" b="1" dirty="0" smtClean="0"/>
              <a:t>세계 여러 나라가 미국의 노예폐지법을 본받아 노예를 폐지하였으나 </a:t>
            </a:r>
            <a:r>
              <a:rPr lang="ko-KR" altLang="ko-KR" b="1" dirty="0" smtClean="0">
                <a:solidFill>
                  <a:srgbClr val="FF0000"/>
                </a:solidFill>
              </a:rPr>
              <a:t>오늘날 종을 부리는 풍속을 폐지하지 않은 나라는 청나라와 우리나라밖에 없다</a:t>
            </a:r>
            <a:r>
              <a:rPr lang="en-US" altLang="ko-KR" b="1" dirty="0" smtClean="0"/>
              <a:t>.” … “</a:t>
            </a:r>
            <a:r>
              <a:rPr lang="ko-KR" altLang="ko-KR" b="1" dirty="0" smtClean="0"/>
              <a:t>노예제도를 폐지하고 모든 사람들에게 동등한 권리를 보장하는 것이 부강하고 </a:t>
            </a:r>
            <a:r>
              <a:rPr lang="ko-KR" altLang="ko-KR" b="1" dirty="0" err="1" smtClean="0"/>
              <a:t>문명되게</a:t>
            </a:r>
            <a:r>
              <a:rPr lang="ko-KR" altLang="ko-KR" b="1" dirty="0" smtClean="0"/>
              <a:t> 하는 유일한 길이다</a:t>
            </a:r>
            <a:r>
              <a:rPr lang="en-US" altLang="ko-KR" b="1" dirty="0" smtClean="0"/>
              <a:t>. ”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“</a:t>
            </a:r>
            <a:r>
              <a:rPr lang="ko-KR" altLang="ko-KR" b="1" dirty="0" smtClean="0">
                <a:solidFill>
                  <a:srgbClr val="FF0000"/>
                </a:solidFill>
              </a:rPr>
              <a:t>이처럼 사람들에게 자유를 보장모든 사람이 평등하게 태어났다는 것을 깊이 깨닫고 그 권리를 확실히 지킨 힘에서 비롯된 것이다하고 평등하게 대우하는 효과는 실로 엄청나며</a:t>
            </a:r>
            <a:r>
              <a:rPr lang="en-US" altLang="ko-KR" b="1" dirty="0" smtClean="0"/>
              <a:t>, …”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“</a:t>
            </a:r>
            <a:r>
              <a:rPr lang="ko-KR" altLang="ko-KR" b="1" dirty="0" smtClean="0"/>
              <a:t>우리도 어서 바삐 깨달아 남의 노예 대접도 받지 말고 남을 노예로 삼지도 말며</a:t>
            </a:r>
            <a:r>
              <a:rPr lang="en-US" altLang="ko-KR" b="1" dirty="0" smtClean="0"/>
              <a:t>, </a:t>
            </a:r>
            <a:r>
              <a:rPr lang="ko-KR" altLang="ko-KR" b="1" dirty="0" smtClean="0"/>
              <a:t>우리가 다른 사람을 대할 때 자기 자신을 대하듯 하여 어느 누구도 평등한 권리가 </a:t>
            </a:r>
            <a:r>
              <a:rPr lang="ko-KR" altLang="ko-KR" b="1" dirty="0" err="1" smtClean="0"/>
              <a:t>침해당하지</a:t>
            </a:r>
            <a:r>
              <a:rPr lang="ko-KR" altLang="ko-KR" b="1" dirty="0" smtClean="0"/>
              <a:t> 않도록 해야 할 것이다</a:t>
            </a:r>
            <a:r>
              <a:rPr lang="en-US" altLang="ko-KR" b="1" dirty="0" smtClean="0"/>
              <a:t>.”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sz="3800" b="1" dirty="0" smtClean="0">
                <a:solidFill>
                  <a:srgbClr val="FF0000"/>
                </a:solidFill>
              </a:rPr>
              <a:t>“</a:t>
            </a:r>
            <a:r>
              <a:rPr lang="ko-KR" altLang="ko-KR" sz="3800" b="1" dirty="0" smtClean="0">
                <a:solidFill>
                  <a:srgbClr val="FF0000"/>
                </a:solidFill>
              </a:rPr>
              <a:t>그러므로 자유를 존중하는 것이 나라를 세우는 근본이 되는 것이다</a:t>
            </a:r>
            <a:r>
              <a:rPr lang="en-US" altLang="ko-KR" sz="3800" b="1" dirty="0" smtClean="0">
                <a:solidFill>
                  <a:srgbClr val="FF0000"/>
                </a:solidFill>
              </a:rPr>
              <a:t>.”</a:t>
            </a:r>
            <a:endParaRPr lang="ko-KR" altLang="ko-KR" sz="38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52789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00066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o-KR" altLang="en-US" dirty="0"/>
              <a:t>독립전략 </a:t>
            </a:r>
            <a:r>
              <a:rPr lang="en-US" altLang="ko-KR" dirty="0"/>
              <a:t>: “</a:t>
            </a:r>
            <a:r>
              <a:rPr lang="ko-KR" altLang="en-US" dirty="0"/>
              <a:t>미국을 친구로 독립</a:t>
            </a:r>
            <a:r>
              <a:rPr lang="en-US" altLang="ko-KR" dirty="0"/>
              <a:t>”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5536" y="1484785"/>
            <a:ext cx="8472488" cy="5373216"/>
          </a:xfrm>
        </p:spPr>
        <p:txBody>
          <a:bodyPr vert="horz" rtlCol="0">
            <a:normAutofit fontScale="85000" lnSpcReduction="1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/>
              <a:t>이승만의 독립전략 </a:t>
            </a:r>
            <a:r>
              <a:rPr lang="en-US" altLang="ko-KR" b="1" dirty="0" smtClean="0"/>
              <a:t>:“</a:t>
            </a:r>
            <a:r>
              <a:rPr lang="ko-KR" altLang="en-US" b="1" dirty="0" smtClean="0"/>
              <a:t>미국을 친구로 하여 독립한다</a:t>
            </a:r>
            <a:r>
              <a:rPr lang="en-US" altLang="ko-KR" b="1" dirty="0" smtClean="0"/>
              <a:t>”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/>
              <a:t>미국을 친구로 선택한 정당성</a:t>
            </a:r>
            <a:r>
              <a:rPr lang="en-US" altLang="ko-KR" b="1" dirty="0" smtClean="0"/>
              <a:t>: 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"/>
              <a:buChar char="u"/>
              <a:defRPr/>
            </a:pPr>
            <a:r>
              <a:rPr lang="ko-KR" altLang="en-US" b="1" dirty="0" smtClean="0">
                <a:solidFill>
                  <a:srgbClr val="FF0000"/>
                </a:solidFill>
              </a:rPr>
              <a:t>미국 </a:t>
            </a:r>
            <a:r>
              <a:rPr lang="en-US" altLang="ko-KR" b="1" dirty="0" smtClean="0">
                <a:solidFill>
                  <a:srgbClr val="FF0000"/>
                </a:solidFill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영토적 야심이 없으며</a:t>
            </a:r>
            <a:r>
              <a:rPr lang="en-US" altLang="ko-KR" b="1" dirty="0" smtClean="0">
                <a:solidFill>
                  <a:srgbClr val="FF0000"/>
                </a:solidFill>
              </a:rPr>
              <a:t>, </a:t>
            </a:r>
            <a:r>
              <a:rPr lang="ko-KR" altLang="en-US" b="1" dirty="0" smtClean="0">
                <a:solidFill>
                  <a:srgbClr val="FF0000"/>
                </a:solidFill>
              </a:rPr>
              <a:t>기독교 자유민주국가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/>
              <a:t>미국을 선택함으로써 전통적인 </a:t>
            </a:r>
            <a:r>
              <a:rPr lang="en-US" altLang="ko-KR" b="1" dirty="0" smtClean="0"/>
              <a:t>‘</a:t>
            </a:r>
            <a:r>
              <a:rPr lang="ko-KR" altLang="en-US" b="1" dirty="0" smtClean="0">
                <a:solidFill>
                  <a:srgbClr val="FF0000"/>
                </a:solidFill>
              </a:rPr>
              <a:t>대륙문명권</a:t>
            </a:r>
            <a:r>
              <a:rPr lang="en-US" altLang="ko-KR" b="1" dirty="0" smtClean="0"/>
              <a:t>’</a:t>
            </a:r>
            <a:r>
              <a:rPr lang="ko-KR" altLang="en-US" b="1" dirty="0" smtClean="0"/>
              <a:t>에서 이탈하여 </a:t>
            </a:r>
            <a:r>
              <a:rPr lang="en-US" altLang="ko-KR" b="1" dirty="0" smtClean="0"/>
              <a:t>‘</a:t>
            </a:r>
            <a:r>
              <a:rPr lang="ko-KR" altLang="en-US" b="1" dirty="0" smtClean="0">
                <a:solidFill>
                  <a:srgbClr val="FF0000"/>
                </a:solidFill>
              </a:rPr>
              <a:t>해양문명권</a:t>
            </a:r>
            <a:r>
              <a:rPr lang="en-US" altLang="ko-KR" b="1" dirty="0" smtClean="0"/>
              <a:t>’</a:t>
            </a:r>
            <a:r>
              <a:rPr lang="ko-KR" altLang="en-US" b="1" dirty="0" smtClean="0"/>
              <a:t>으로 진입한 </a:t>
            </a:r>
            <a:r>
              <a:rPr lang="en-US" altLang="ko-KR" b="1" dirty="0" smtClean="0"/>
              <a:t>“</a:t>
            </a:r>
            <a:r>
              <a:rPr lang="ko-KR" altLang="en-US" b="1" dirty="0" smtClean="0">
                <a:solidFill>
                  <a:srgbClr val="FF0000"/>
                </a:solidFill>
              </a:rPr>
              <a:t>문명사적 전환</a:t>
            </a:r>
            <a:r>
              <a:rPr lang="en-US" altLang="ko-KR" b="1" dirty="0" smtClean="0"/>
              <a:t>”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20</a:t>
            </a:r>
            <a:r>
              <a:rPr lang="ko-KR" altLang="en-US" b="1" dirty="0" smtClean="0"/>
              <a:t>세기 초부터 동서냉전이 시작되기 전까지 미국의 정책 </a:t>
            </a:r>
            <a:r>
              <a:rPr lang="en-US" altLang="ko-KR" b="1" dirty="0" smtClean="0"/>
              <a:t>: “</a:t>
            </a:r>
            <a:r>
              <a:rPr lang="ko-KR" altLang="en-US" b="1" dirty="0" smtClean="0"/>
              <a:t>동양평화는 일본을 통해 유지한다</a:t>
            </a:r>
            <a:r>
              <a:rPr lang="en-US" altLang="ko-KR" b="1" dirty="0" smtClean="0"/>
              <a:t>”(</a:t>
            </a:r>
            <a:r>
              <a:rPr lang="ko-KR" altLang="en-US" b="1" dirty="0" err="1" smtClean="0"/>
              <a:t>카츠라</a:t>
            </a:r>
            <a:r>
              <a:rPr lang="en-US" altLang="ko-KR" b="1" dirty="0" smtClean="0"/>
              <a:t>-</a:t>
            </a:r>
            <a:r>
              <a:rPr lang="ko-KR" altLang="en-US" b="1" dirty="0" err="1" smtClean="0"/>
              <a:t>테프트</a:t>
            </a:r>
            <a:r>
              <a:rPr lang="ko-KR" altLang="en-US" b="1" dirty="0" smtClean="0"/>
              <a:t> 밀약</a:t>
            </a:r>
            <a:r>
              <a:rPr lang="en-US" altLang="ko-KR" b="1" dirty="0" smtClean="0"/>
              <a:t>)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/>
              <a:t>이승만의 미국을 친구로 독립한다는 전략은 좌절의 연속이었으며</a:t>
            </a:r>
            <a:r>
              <a:rPr lang="en-US" altLang="ko-KR" b="1" dirty="0" smtClean="0"/>
              <a:t>, 1904</a:t>
            </a:r>
            <a:r>
              <a:rPr lang="ko-KR" altLang="en-US" b="1" dirty="0" smtClean="0"/>
              <a:t>년에 시작한 노력이 </a:t>
            </a:r>
            <a:r>
              <a:rPr lang="en-US" altLang="ko-KR" b="1" dirty="0" smtClean="0"/>
              <a:t>1953</a:t>
            </a:r>
            <a:r>
              <a:rPr lang="ko-KR" altLang="en-US" b="1" dirty="0" smtClean="0"/>
              <a:t>년 한미상호방위조약을 체결함으로써 결실을 맺음</a:t>
            </a:r>
            <a:endParaRPr lang="ko-KR" altLang="en-US" b="1" dirty="0"/>
          </a:p>
        </p:txBody>
      </p:sp>
    </p:spTree>
    <p:extLst>
      <p:ext uri="{BB962C8B-B14F-4D97-AF65-F5344CB8AC3E}">
        <p14:creationId xmlns="" xmlns:p14="http://schemas.microsoft.com/office/powerpoint/2010/main" val="27032189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467600" cy="511156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sz="3600" dirty="0"/>
              <a:t>이승만의 건국투쟁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85750" y="1556792"/>
            <a:ext cx="8643938" cy="5129758"/>
          </a:xfrm>
        </p:spPr>
        <p:txBody>
          <a:bodyPr vert="horz" rtlCol="0">
            <a:normAutofit fontScale="700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/>
              <a:t>이승만은 </a:t>
            </a:r>
            <a:r>
              <a:rPr lang="en-US" altLang="ko-KR" b="1" dirty="0" smtClean="0"/>
              <a:t>3</a:t>
            </a:r>
            <a:r>
              <a:rPr lang="ko-KR" altLang="en-US" b="1" dirty="0" smtClean="0"/>
              <a:t>대 반대세력과 맞서 싸워 대한민국 건국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>
                <a:solidFill>
                  <a:srgbClr val="FF0000"/>
                </a:solidFill>
              </a:rPr>
              <a:t>소련의 전 한반도 공산화 정책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"/>
              <a:buChar char="u"/>
              <a:defRPr/>
            </a:pPr>
            <a:r>
              <a:rPr lang="ko-KR" altLang="en-US" dirty="0" smtClean="0"/>
              <a:t>러시아 제정 이래 부동항 획득 희망</a:t>
            </a:r>
            <a:endParaRPr lang="en-US" altLang="ko-KR" dirty="0" smtClean="0"/>
          </a:p>
          <a:p>
            <a:pPr lvl="1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"/>
              <a:buChar char="u"/>
              <a:defRPr/>
            </a:pPr>
            <a:r>
              <a:rPr lang="ko-KR" altLang="en-US" dirty="0" smtClean="0"/>
              <a:t>러일전쟁에서 잃은 이권 회복</a:t>
            </a:r>
            <a:endParaRPr lang="en-US" altLang="ko-KR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>
                <a:solidFill>
                  <a:srgbClr val="FF0000"/>
                </a:solidFill>
              </a:rPr>
              <a:t>미국의 좌우합작정부 수립 정책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"/>
              <a:buChar char="u"/>
              <a:defRPr/>
            </a:pPr>
            <a:r>
              <a:rPr lang="ko-KR" altLang="en-US" dirty="0" smtClean="0"/>
              <a:t>소련을 대일전쟁(對日戰爭)에 참전시키기 위해 소련의 이익 고려 </a:t>
            </a:r>
            <a:r>
              <a:rPr lang="en-US" altLang="ko-KR" dirty="0" smtClean="0"/>
              <a:t>(</a:t>
            </a:r>
            <a:r>
              <a:rPr lang="ko-KR" altLang="en-US" dirty="0" smtClean="0"/>
              <a:t>루즈벨트 대통령</a:t>
            </a:r>
            <a:r>
              <a:rPr lang="en-US" altLang="ko-KR" dirty="0" smtClean="0"/>
              <a:t>)</a:t>
            </a:r>
          </a:p>
          <a:p>
            <a:pPr lvl="1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"/>
              <a:buChar char="u"/>
              <a:defRPr/>
            </a:pPr>
            <a:r>
              <a:rPr lang="ko-KR" altLang="en-US" dirty="0" smtClean="0"/>
              <a:t>일본 항복 이후 소련의 협력 기대</a:t>
            </a:r>
            <a:endParaRPr lang="en-US" altLang="ko-KR" dirty="0" smtClean="0"/>
          </a:p>
          <a:p>
            <a:pPr lvl="1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"/>
              <a:buChar char="u"/>
              <a:defRPr/>
            </a:pPr>
            <a:r>
              <a:rPr lang="ko-KR" altLang="en-US" dirty="0" smtClean="0"/>
              <a:t>미 국무성 친소 분자 영향 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알저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히스</a:t>
            </a:r>
            <a:r>
              <a:rPr lang="en-US" altLang="ko-KR" dirty="0" smtClean="0"/>
              <a:t>)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smtClean="0">
                <a:solidFill>
                  <a:srgbClr val="FF0000"/>
                </a:solidFill>
              </a:rPr>
              <a:t>한국의 중간파</a:t>
            </a:r>
            <a:r>
              <a:rPr lang="en-US" altLang="ko-KR" b="1" dirty="0" smtClean="0">
                <a:solidFill>
                  <a:srgbClr val="FF0000"/>
                </a:solidFill>
              </a:rPr>
              <a:t>(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좌우합작파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  <a:r>
              <a:rPr lang="ko-KR" altLang="en-US" b="1" dirty="0" smtClean="0">
                <a:solidFill>
                  <a:srgbClr val="FF0000"/>
                </a:solidFill>
              </a:rPr>
              <a:t>의 좌우합작정부 수립 기도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"/>
              <a:buChar char="u"/>
              <a:defRPr/>
            </a:pPr>
            <a:r>
              <a:rPr lang="ko-KR" altLang="en-US" dirty="0" err="1" smtClean="0"/>
              <a:t>여운형과</a:t>
            </a:r>
            <a:r>
              <a:rPr lang="ko-KR" altLang="en-US" dirty="0" smtClean="0"/>
              <a:t> 김규식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친공산주의자</a:t>
            </a:r>
            <a:endParaRPr lang="en-US" altLang="ko-KR" dirty="0" smtClean="0"/>
          </a:p>
          <a:p>
            <a:pPr lvl="1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"/>
              <a:buChar char="u"/>
              <a:defRPr/>
            </a:pPr>
            <a:r>
              <a:rPr lang="ko-KR" altLang="en-US" dirty="0" smtClean="0"/>
              <a:t>김구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임정의 권위를 내세운 정권 탈취 기도</a:t>
            </a:r>
            <a:r>
              <a:rPr lang="en-US" altLang="ko-KR" dirty="0" smtClean="0"/>
              <a:t>(</a:t>
            </a:r>
            <a:r>
              <a:rPr lang="ko-KR" altLang="en-US" dirty="0" smtClean="0"/>
              <a:t>임정봉대론</a:t>
            </a:r>
            <a:r>
              <a:rPr lang="en-US" altLang="ko-KR" dirty="0" smtClean="0"/>
              <a:t>),</a:t>
            </a:r>
            <a:r>
              <a:rPr lang="ko-KR" altLang="en-US" dirty="0" smtClean="0"/>
              <a:t> 실패 후 북한과 합작하여 정부수립선포 기도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성시백과 안신호의 공작</a:t>
            </a:r>
            <a:endParaRPr lang="en-US" altLang="ko-KR" dirty="0" smtClean="0"/>
          </a:p>
          <a:p>
            <a:pPr lvl="1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"/>
              <a:buChar char="u"/>
              <a:defRPr/>
            </a:pPr>
            <a:r>
              <a:rPr lang="ko-KR" altLang="en-US" dirty="0" smtClean="0"/>
              <a:t>김구</a:t>
            </a:r>
            <a:r>
              <a:rPr lang="en-US" altLang="ko-KR" dirty="0" smtClean="0"/>
              <a:t>: </a:t>
            </a:r>
            <a:r>
              <a:rPr lang="ko-KR" altLang="en-US" dirty="0" smtClean="0"/>
              <a:t>대한민국 건국 반대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총선거 불참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유엔총회 승인 반대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0339341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1056" cy="868346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sz="3200" dirty="0"/>
              <a:t>건국투쟁 </a:t>
            </a:r>
            <a:r>
              <a:rPr lang="en-US" altLang="ko-KR" sz="3200" dirty="0"/>
              <a:t>: “</a:t>
            </a:r>
            <a:r>
              <a:rPr lang="ko-KR" altLang="en-US" sz="3200" dirty="0"/>
              <a:t>총선거를 통한 독립정부수립</a:t>
            </a:r>
            <a:r>
              <a:rPr lang="en-US" altLang="ko-KR" sz="3200" dirty="0"/>
              <a:t>”(1)</a:t>
            </a:r>
            <a:endParaRPr lang="ko-KR" altLang="en-US" sz="320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0" y="1556792"/>
            <a:ext cx="9144000" cy="5086896"/>
          </a:xfrm>
        </p:spPr>
        <p:txBody>
          <a:bodyPr vert="horz" rtlCol="0">
            <a:normAutofit fontScale="700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1945.8.15 (70</a:t>
            </a:r>
            <a:r>
              <a:rPr lang="ko-KR" altLang="ko-KR" b="1" dirty="0" smtClean="0"/>
              <a:t>세</a:t>
            </a:r>
            <a:r>
              <a:rPr lang="en-US" altLang="ko-KR" b="1" dirty="0" smtClean="0"/>
              <a:t>) </a:t>
            </a:r>
            <a:r>
              <a:rPr lang="ko-KR" altLang="ko-KR" b="1" dirty="0" smtClean="0"/>
              <a:t>일본이 연합국에 무조건 항복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1945.9.20 </a:t>
            </a:r>
            <a:r>
              <a:rPr lang="ko-KR" altLang="ko-KR" b="1" dirty="0" smtClean="0"/>
              <a:t>스탈린이 북한 공산화를 지령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1945.10.16 </a:t>
            </a:r>
            <a:r>
              <a:rPr lang="ko-KR" altLang="ko-KR" b="1" dirty="0" smtClean="0"/>
              <a:t>李박사</a:t>
            </a:r>
            <a:r>
              <a:rPr lang="en-US" altLang="ko-KR" b="1" dirty="0" smtClean="0"/>
              <a:t> 33</a:t>
            </a:r>
            <a:r>
              <a:rPr lang="ko-KR" altLang="ko-KR" b="1" dirty="0" smtClean="0"/>
              <a:t>년만의 귀국</a:t>
            </a:r>
            <a:r>
              <a:rPr lang="en-US" altLang="ko-KR" b="1" dirty="0" smtClean="0"/>
              <a:t> (</a:t>
            </a:r>
            <a:r>
              <a:rPr lang="ko-KR" altLang="ko-KR" b="1" dirty="0" smtClean="0"/>
              <a:t>정오 김포공항</a:t>
            </a:r>
            <a:r>
              <a:rPr lang="en-US" altLang="ko-KR" b="1" dirty="0" smtClean="0"/>
              <a:t>)</a:t>
            </a:r>
            <a:endParaRPr lang="ko-KR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1945.10.25 </a:t>
            </a:r>
            <a:r>
              <a:rPr lang="ko-KR" altLang="ko-KR" b="1" dirty="0" smtClean="0"/>
              <a:t>李박사 </a:t>
            </a:r>
            <a:r>
              <a:rPr lang="ko-KR" altLang="ko-KR" b="1" dirty="0" smtClean="0">
                <a:solidFill>
                  <a:srgbClr val="FF0000"/>
                </a:solidFill>
              </a:rPr>
              <a:t>독립촉성중앙협의회</a:t>
            </a:r>
            <a:r>
              <a:rPr lang="ko-KR" altLang="ko-KR" b="1" dirty="0" smtClean="0"/>
              <a:t>를 결성</a:t>
            </a:r>
            <a:r>
              <a:rPr lang="en-US" altLang="ko-KR" b="1" dirty="0" smtClean="0"/>
              <a:t>. 4</a:t>
            </a:r>
            <a:r>
              <a:rPr lang="ko-KR" altLang="ko-KR" b="1" dirty="0" smtClean="0"/>
              <a:t>대 연합국에 우리의 완전독립</a:t>
            </a:r>
            <a:r>
              <a:rPr lang="en-US" altLang="ko-KR" b="1" dirty="0" smtClean="0"/>
              <a:t>, 38</a:t>
            </a:r>
            <a:r>
              <a:rPr lang="ko-KR" altLang="ko-KR" b="1" dirty="0" smtClean="0"/>
              <a:t>선 분단의 철폐</a:t>
            </a:r>
            <a:r>
              <a:rPr lang="en-US" altLang="ko-KR" b="1" dirty="0" smtClean="0"/>
              <a:t>, </a:t>
            </a:r>
            <a:r>
              <a:rPr lang="ko-KR" altLang="ko-KR" b="1" dirty="0" smtClean="0"/>
              <a:t>신탁통치 반대</a:t>
            </a:r>
            <a:r>
              <a:rPr lang="en-US" altLang="ko-KR" b="1" dirty="0" smtClean="0"/>
              <a:t>, </a:t>
            </a:r>
            <a:r>
              <a:rPr lang="ko-KR" altLang="ko-KR" b="1" dirty="0" smtClean="0"/>
              <a:t>임시정부의 정통성 존중과 선거실시 등 민족자결을 요구하는 결의문 발송</a:t>
            </a:r>
            <a:r>
              <a:rPr lang="en-US" altLang="ko-KR" b="1" dirty="0" smtClean="0"/>
              <a:t>(1945.11.4) </a:t>
            </a:r>
            <a:r>
              <a:rPr lang="ko-KR" altLang="ko-KR" b="1" dirty="0" smtClean="0"/>
              <a:t>李박사는 이 결의를 건국의 강령으로 이후</a:t>
            </a:r>
            <a:r>
              <a:rPr lang="en-US" altLang="ko-KR" b="1" dirty="0" smtClean="0"/>
              <a:t> 3</a:t>
            </a:r>
            <a:r>
              <a:rPr lang="ko-KR" altLang="ko-KR" b="1" dirty="0" smtClean="0"/>
              <a:t>년간의 투쟁으로 결국 목적을 달성하였다</a:t>
            </a:r>
            <a:r>
              <a:rPr lang="en-US" altLang="ko-KR" b="1" dirty="0" smtClean="0"/>
              <a:t>.</a:t>
            </a:r>
            <a:endParaRPr lang="ko-KR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1945.12.28 </a:t>
            </a:r>
            <a:r>
              <a:rPr lang="ko-KR" altLang="ko-KR" b="1" dirty="0" smtClean="0">
                <a:solidFill>
                  <a:srgbClr val="FF0000"/>
                </a:solidFill>
              </a:rPr>
              <a:t>모스크바</a:t>
            </a:r>
            <a:r>
              <a:rPr lang="en-US" altLang="ko-KR" b="1" dirty="0" smtClean="0">
                <a:solidFill>
                  <a:srgbClr val="FF0000"/>
                </a:solidFill>
              </a:rPr>
              <a:t> 3</a:t>
            </a:r>
            <a:r>
              <a:rPr lang="ko-KR" altLang="ko-KR" b="1" dirty="0" smtClean="0">
                <a:solidFill>
                  <a:srgbClr val="FF0000"/>
                </a:solidFill>
              </a:rPr>
              <a:t>상회의 결정 발표와 반탁국민운동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1946. 2. 8. </a:t>
            </a:r>
            <a:r>
              <a:rPr lang="ko-KR" altLang="ko-KR" b="1" dirty="0" smtClean="0">
                <a:solidFill>
                  <a:srgbClr val="FF0000"/>
                </a:solidFill>
              </a:rPr>
              <a:t>소련</a:t>
            </a:r>
            <a:r>
              <a:rPr lang="en-US" altLang="ko-KR" b="1" dirty="0" smtClean="0">
                <a:solidFill>
                  <a:srgbClr val="FF0000"/>
                </a:solidFill>
              </a:rPr>
              <a:t> </a:t>
            </a:r>
            <a:r>
              <a:rPr lang="ko-KR" altLang="ko-KR" b="1" dirty="0" smtClean="0">
                <a:solidFill>
                  <a:srgbClr val="FF0000"/>
                </a:solidFill>
              </a:rPr>
              <a:t>군정</a:t>
            </a:r>
            <a:r>
              <a:rPr lang="en-US" altLang="ko-KR" b="1" dirty="0" smtClean="0">
                <a:solidFill>
                  <a:srgbClr val="FF0000"/>
                </a:solidFill>
              </a:rPr>
              <a:t> </a:t>
            </a:r>
            <a:r>
              <a:rPr lang="ko-KR" altLang="ko-KR" b="1" dirty="0" smtClean="0">
                <a:solidFill>
                  <a:srgbClr val="FF0000"/>
                </a:solidFill>
              </a:rPr>
              <a:t>하에 북한에서 단독으로 공산정권 수립</a:t>
            </a:r>
            <a:r>
              <a:rPr lang="en-US" altLang="ko-KR" b="1" dirty="0" smtClean="0">
                <a:solidFill>
                  <a:srgbClr val="FF0000"/>
                </a:solidFill>
              </a:rPr>
              <a:t/>
            </a:r>
            <a:br>
              <a:rPr lang="en-US" altLang="ko-KR" b="1" dirty="0" smtClean="0">
                <a:solidFill>
                  <a:srgbClr val="FF0000"/>
                </a:solidFill>
              </a:rPr>
            </a:br>
            <a:r>
              <a:rPr lang="en-US" altLang="ko-KR" b="1" dirty="0" smtClean="0">
                <a:solidFill>
                  <a:srgbClr val="FF0000"/>
                </a:solidFill>
              </a:rPr>
              <a:t>(</a:t>
            </a:r>
            <a:r>
              <a:rPr lang="ko-KR" altLang="ko-KR" b="1" dirty="0" smtClean="0">
                <a:solidFill>
                  <a:srgbClr val="FF0000"/>
                </a:solidFill>
              </a:rPr>
              <a:t>위원장 </a:t>
            </a:r>
            <a:r>
              <a:rPr lang="ko-KR" altLang="en-US" b="1" dirty="0" smtClean="0">
                <a:solidFill>
                  <a:srgbClr val="FF0000"/>
                </a:solidFill>
              </a:rPr>
              <a:t>김일성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  <a:endParaRPr lang="ko-KR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1946.9.1 </a:t>
            </a:r>
            <a:r>
              <a:rPr lang="ko-KR" altLang="ko-KR" b="1" dirty="0" smtClean="0">
                <a:solidFill>
                  <a:srgbClr val="FF0000"/>
                </a:solidFill>
              </a:rPr>
              <a:t>李승만 민주의원의장 한국문제를</a:t>
            </a:r>
            <a:r>
              <a:rPr lang="en-US" altLang="ko-KR" b="1" dirty="0" smtClean="0">
                <a:solidFill>
                  <a:srgbClr val="FF0000"/>
                </a:solidFill>
              </a:rPr>
              <a:t> UN</a:t>
            </a:r>
            <a:r>
              <a:rPr lang="ko-KR" altLang="ko-KR" b="1" dirty="0" smtClean="0">
                <a:solidFill>
                  <a:srgbClr val="FF0000"/>
                </a:solidFill>
              </a:rPr>
              <a:t>에 제기하도록 </a:t>
            </a:r>
            <a:r>
              <a:rPr lang="en-US" altLang="ko-KR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 smtClean="0">
                <a:solidFill>
                  <a:srgbClr val="FF0000"/>
                </a:solidFill>
              </a:rPr>
              <a:t>임영신</a:t>
            </a:r>
            <a:r>
              <a:rPr lang="ko-KR" altLang="ko-KR" b="1" dirty="0" smtClean="0">
                <a:solidFill>
                  <a:srgbClr val="FF0000"/>
                </a:solidFill>
              </a:rPr>
              <a:t>을 파송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1946.10.28 </a:t>
            </a:r>
            <a:r>
              <a:rPr lang="ko-KR" altLang="ko-KR" b="1" dirty="0" smtClean="0"/>
              <a:t>李박사</a:t>
            </a:r>
            <a:r>
              <a:rPr lang="en-US" altLang="ko-KR" b="1" dirty="0" smtClean="0"/>
              <a:t> 3</a:t>
            </a:r>
            <a:r>
              <a:rPr lang="ko-KR" altLang="ko-KR" b="1" dirty="0" err="1" smtClean="0"/>
              <a:t>상결정을</a:t>
            </a:r>
            <a:r>
              <a:rPr lang="ko-KR" altLang="ko-KR" b="1" dirty="0" smtClean="0"/>
              <a:t> 폐기하라고 성명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1946.12.2</a:t>
            </a:r>
            <a:r>
              <a:rPr lang="ko-KR" altLang="ko-KR" b="1" dirty="0" smtClean="0">
                <a:solidFill>
                  <a:srgbClr val="FF0000"/>
                </a:solidFill>
              </a:rPr>
              <a:t>～</a:t>
            </a:r>
            <a:r>
              <a:rPr lang="en-US" altLang="ko-KR" b="1" dirty="0" smtClean="0">
                <a:solidFill>
                  <a:srgbClr val="FF0000"/>
                </a:solidFill>
              </a:rPr>
              <a:t>1947.4.21 </a:t>
            </a:r>
            <a:r>
              <a:rPr lang="ko-KR" altLang="ko-KR" b="1" dirty="0" smtClean="0">
                <a:solidFill>
                  <a:srgbClr val="FF0000"/>
                </a:solidFill>
              </a:rPr>
              <a:t>이 박사 渡美․訪中 외교</a:t>
            </a:r>
          </a:p>
        </p:txBody>
      </p:sp>
    </p:spTree>
    <p:extLst>
      <p:ext uri="{BB962C8B-B14F-4D97-AF65-F5344CB8AC3E}">
        <p14:creationId xmlns="" xmlns:p14="http://schemas.microsoft.com/office/powerpoint/2010/main" val="25982262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6766" cy="64294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sz="3200" dirty="0"/>
              <a:t>건국투쟁 </a:t>
            </a:r>
            <a:r>
              <a:rPr lang="en-US" altLang="ko-KR" sz="3200" dirty="0"/>
              <a:t>: “</a:t>
            </a:r>
            <a:r>
              <a:rPr lang="ko-KR" altLang="en-US" sz="3200" dirty="0"/>
              <a:t>총선거를 통한 독립정부수립</a:t>
            </a:r>
            <a:r>
              <a:rPr lang="en-US" altLang="ko-KR" sz="3200" dirty="0"/>
              <a:t>”(2)</a:t>
            </a:r>
            <a:endParaRPr lang="ko-KR" altLang="en-US" sz="320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85750" y="1700808"/>
            <a:ext cx="8643938" cy="4871442"/>
          </a:xfrm>
        </p:spPr>
        <p:txBody>
          <a:bodyPr vert="horz" rtlCol="0">
            <a:normAutofit fontScale="625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1947.7.10 </a:t>
            </a:r>
            <a:r>
              <a:rPr lang="ko-KR" altLang="ko-KR" b="1" dirty="0" smtClean="0"/>
              <a:t>제</a:t>
            </a:r>
            <a:r>
              <a:rPr lang="en-US" altLang="ko-KR" b="1" dirty="0" smtClean="0"/>
              <a:t> 2</a:t>
            </a:r>
            <a:r>
              <a:rPr lang="ko-KR" altLang="ko-KR" b="1" dirty="0" smtClean="0"/>
              <a:t>차 미소공동위원회 결렬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1947.11.14 </a:t>
            </a:r>
            <a:r>
              <a:rPr lang="ko-KR" altLang="ko-KR" b="1" dirty="0" smtClean="0">
                <a:solidFill>
                  <a:srgbClr val="FF0000"/>
                </a:solidFill>
              </a:rPr>
              <a:t>유엔이 남북한 </a:t>
            </a:r>
            <a:r>
              <a:rPr lang="ko-KR" altLang="ko-KR" b="1" dirty="0" err="1" smtClean="0">
                <a:solidFill>
                  <a:srgbClr val="FF0000"/>
                </a:solidFill>
              </a:rPr>
              <a:t>자유선거안</a:t>
            </a:r>
            <a:r>
              <a:rPr lang="ko-KR" altLang="ko-KR" b="1" dirty="0" smtClean="0">
                <a:solidFill>
                  <a:srgbClr val="FF0000"/>
                </a:solidFill>
              </a:rPr>
              <a:t> 결의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1947.12.20 </a:t>
            </a:r>
            <a:r>
              <a:rPr lang="ko-KR" altLang="ko-KR" b="1" dirty="0" smtClean="0"/>
              <a:t>북한공산정권</a:t>
            </a:r>
            <a:r>
              <a:rPr lang="en-US" altLang="ko-KR" b="1" dirty="0" smtClean="0"/>
              <a:t> ‘</a:t>
            </a:r>
            <a:r>
              <a:rPr lang="ko-KR" altLang="ko-KR" b="1" dirty="0" smtClean="0"/>
              <a:t>조선임시헌법</a:t>
            </a:r>
            <a:r>
              <a:rPr lang="en-US" altLang="ko-KR" b="1" dirty="0" smtClean="0"/>
              <a:t>’ </a:t>
            </a:r>
            <a:r>
              <a:rPr lang="ko-KR" altLang="ko-KR" b="1" dirty="0" smtClean="0"/>
              <a:t>초안 통과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1948.1.8 </a:t>
            </a:r>
            <a:r>
              <a:rPr lang="ko-KR" altLang="ko-KR" b="1" dirty="0" smtClean="0"/>
              <a:t>유엔한국위원단 서울 도착</a:t>
            </a:r>
            <a:r>
              <a:rPr lang="en-US" altLang="ko-KR" b="1" dirty="0" smtClean="0"/>
              <a:t>, </a:t>
            </a:r>
            <a:r>
              <a:rPr lang="ko-KR" altLang="ko-KR" b="1" dirty="0" smtClean="0">
                <a:solidFill>
                  <a:srgbClr val="FF0000"/>
                </a:solidFill>
              </a:rPr>
              <a:t>김일성 한국위원단의 입국 거부</a:t>
            </a:r>
            <a:r>
              <a:rPr lang="en-US" altLang="ko-KR" b="1" dirty="0" smtClean="0">
                <a:solidFill>
                  <a:srgbClr val="FF0000"/>
                </a:solidFill>
              </a:rPr>
              <a:t>(1948.1.9)</a:t>
            </a:r>
            <a:r>
              <a:rPr lang="ko-KR" altLang="ko-KR" b="1" dirty="0" smtClean="0">
                <a:solidFill>
                  <a:srgbClr val="FF0000"/>
                </a:solidFill>
              </a:rPr>
              <a:t>로 통일선거를 거절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1948.2.8 </a:t>
            </a:r>
            <a:r>
              <a:rPr lang="ko-KR" altLang="ko-KR" b="1" dirty="0" smtClean="0">
                <a:solidFill>
                  <a:srgbClr val="FF0000"/>
                </a:solidFill>
              </a:rPr>
              <a:t>북한 공산정권 인민군 창군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1948.3.12 </a:t>
            </a:r>
            <a:r>
              <a:rPr lang="ko-KR" altLang="ko-KR" b="1" dirty="0" smtClean="0">
                <a:solidFill>
                  <a:srgbClr val="FF0000"/>
                </a:solidFill>
              </a:rPr>
              <a:t>유엔 한국위원단 가능지역 </a:t>
            </a:r>
            <a:r>
              <a:rPr lang="ko-KR" altLang="ko-KR" b="1" dirty="0" err="1" smtClean="0">
                <a:solidFill>
                  <a:srgbClr val="FF0000"/>
                </a:solidFill>
              </a:rPr>
              <a:t>선거안</a:t>
            </a:r>
            <a:r>
              <a:rPr lang="ko-KR" altLang="ko-KR" b="1" dirty="0" smtClean="0">
                <a:solidFill>
                  <a:srgbClr val="FF0000"/>
                </a:solidFill>
              </a:rPr>
              <a:t> 가결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1948.4.30 </a:t>
            </a:r>
            <a:r>
              <a:rPr lang="ko-KR" altLang="ko-KR" b="1" dirty="0" smtClean="0"/>
              <a:t>남북요인회담으로 북행한 김구</a:t>
            </a:r>
            <a:r>
              <a:rPr lang="en-US" altLang="ko-KR" b="1" dirty="0" smtClean="0"/>
              <a:t>, </a:t>
            </a:r>
            <a:r>
              <a:rPr lang="ko-KR" altLang="ko-KR" b="1" dirty="0" smtClean="0"/>
              <a:t>김규식은 이른바</a:t>
            </a:r>
            <a:r>
              <a:rPr lang="en-US" altLang="ko-KR" b="1" dirty="0" smtClean="0"/>
              <a:t> </a:t>
            </a:r>
            <a:r>
              <a:rPr lang="en-US" altLang="ko-KR" b="1" dirty="0" smtClean="0">
                <a:solidFill>
                  <a:srgbClr val="FF0000"/>
                </a:solidFill>
              </a:rPr>
              <a:t>4</a:t>
            </a:r>
            <a:r>
              <a:rPr lang="ko-KR" altLang="ko-KR" b="1" dirty="0" err="1" smtClean="0">
                <a:solidFill>
                  <a:srgbClr val="FF0000"/>
                </a:solidFill>
              </a:rPr>
              <a:t>金회담</a:t>
            </a:r>
            <a:r>
              <a:rPr lang="ko-KR" altLang="ko-KR" b="1" dirty="0" err="1" smtClean="0"/>
              <a:t>에서</a:t>
            </a:r>
            <a:r>
              <a:rPr lang="ko-KR" altLang="ko-KR" b="1" dirty="0" smtClean="0">
                <a:solidFill>
                  <a:srgbClr val="FF0000"/>
                </a:solidFill>
              </a:rPr>
              <a:t> </a:t>
            </a:r>
            <a:r>
              <a:rPr lang="ko-KR" altLang="ko-KR" b="1" dirty="0" smtClean="0"/>
              <a:t>외국군 철수를 주장하고</a:t>
            </a:r>
            <a:r>
              <a:rPr lang="en-US" altLang="ko-KR" b="1" dirty="0" smtClean="0"/>
              <a:t>, </a:t>
            </a:r>
            <a:r>
              <a:rPr lang="ko-KR" altLang="ko-KR" b="1" dirty="0" smtClean="0"/>
              <a:t>공산당 주도하의</a:t>
            </a:r>
            <a:r>
              <a:rPr lang="en-US" altLang="ko-KR" b="1" dirty="0" smtClean="0"/>
              <a:t> 5.10</a:t>
            </a:r>
            <a:r>
              <a:rPr lang="ko-KR" altLang="ko-KR" b="1" dirty="0" smtClean="0"/>
              <a:t>선거 반대운동에 참가한</a:t>
            </a:r>
            <a:r>
              <a:rPr lang="en-US" altLang="ko-KR" b="1" dirty="0" smtClean="0"/>
              <a:t> 56</a:t>
            </a:r>
            <a:r>
              <a:rPr lang="ko-KR" altLang="ko-KR" b="1" dirty="0" smtClean="0"/>
              <a:t>개 정당</a:t>
            </a:r>
            <a:r>
              <a:rPr lang="en-US" altLang="ko-KR" b="1" dirty="0" smtClean="0"/>
              <a:t>, </a:t>
            </a:r>
            <a:r>
              <a:rPr lang="ko-KR" altLang="ko-KR" b="1" dirty="0" smtClean="0"/>
              <a:t>사회단체만으로 정부를 수립할 것을 합의하여</a:t>
            </a:r>
            <a:r>
              <a:rPr lang="en-US" altLang="ko-KR" b="1" dirty="0" smtClean="0"/>
              <a:t> 4.30 </a:t>
            </a:r>
            <a:r>
              <a:rPr lang="ko-KR" altLang="ko-KR" b="1" dirty="0" smtClean="0"/>
              <a:t>공동성명에 서명함</a:t>
            </a:r>
            <a:r>
              <a:rPr lang="en-US" altLang="ko-KR" b="1" dirty="0" smtClean="0"/>
              <a:t>. 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1948. 5. 10 </a:t>
            </a:r>
            <a:r>
              <a:rPr lang="ko-KR" altLang="en-US" b="1" dirty="0" smtClean="0"/>
              <a:t>제헌국회의원선거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1948.8.15 </a:t>
            </a:r>
            <a:r>
              <a:rPr lang="ko-KR" altLang="ko-KR" b="1" dirty="0" smtClean="0">
                <a:solidFill>
                  <a:srgbClr val="FF0000"/>
                </a:solidFill>
              </a:rPr>
              <a:t>대한민국 정부수립을 선포</a:t>
            </a:r>
            <a:r>
              <a:rPr lang="en-US" altLang="ko-KR" b="1" dirty="0" smtClean="0">
                <a:solidFill>
                  <a:srgbClr val="FF0000"/>
                </a:solidFill>
              </a:rPr>
              <a:t>, </a:t>
            </a:r>
            <a:r>
              <a:rPr lang="ko-KR" altLang="ko-KR" b="1" dirty="0" smtClean="0">
                <a:solidFill>
                  <a:srgbClr val="FF0000"/>
                </a:solidFill>
              </a:rPr>
              <a:t>우리 민족사에 처음으로 자유민주국가를 수립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1948.12.12 </a:t>
            </a:r>
            <a:r>
              <a:rPr lang="ko-KR" altLang="ko-KR" b="1" dirty="0" smtClean="0">
                <a:solidFill>
                  <a:srgbClr val="FF0000"/>
                </a:solidFill>
              </a:rPr>
              <a:t>유엔총회가 대한민국 정부를 한국의 유일한 합법정부로 승인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268474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467600" cy="571504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sz="3600" dirty="0"/>
              <a:t>제</a:t>
            </a:r>
            <a:r>
              <a:rPr lang="en-US" altLang="ko-KR" sz="3600" dirty="0"/>
              <a:t>1</a:t>
            </a:r>
            <a:r>
              <a:rPr lang="ko-KR" altLang="en-US" sz="3600" dirty="0"/>
              <a:t>공화국</a:t>
            </a:r>
            <a:r>
              <a:rPr lang="en-US" altLang="ko-KR" sz="3600" dirty="0"/>
              <a:t>(1948-1960)(1)</a:t>
            </a:r>
            <a:endParaRPr lang="ko-KR" altLang="en-US" sz="360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0" y="1556792"/>
            <a:ext cx="9036496" cy="5301208"/>
          </a:xfrm>
        </p:spPr>
        <p:txBody>
          <a:bodyPr vert="horz" rtlCol="0">
            <a:normAutofit fontScale="625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1948.  8. 15. </a:t>
            </a:r>
            <a:r>
              <a:rPr lang="ko-KR" altLang="en-US" b="1" dirty="0" smtClean="0"/>
              <a:t>대한민국 건국 선포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1948. 9. 22. </a:t>
            </a:r>
            <a:r>
              <a:rPr lang="ko-KR" altLang="en-US" b="1" dirty="0" smtClean="0"/>
              <a:t>반민족행위처벌법 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친일파 정리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1948. 10. 13. </a:t>
            </a:r>
            <a:r>
              <a:rPr lang="ko-KR" altLang="en-US" b="1" dirty="0" smtClean="0"/>
              <a:t>국회소장파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미군 </a:t>
            </a:r>
            <a:r>
              <a:rPr lang="ko-KR" altLang="en-US" b="1" dirty="0" err="1" smtClean="0"/>
              <a:t>철수안</a:t>
            </a:r>
            <a:r>
              <a:rPr lang="ko-KR" altLang="en-US" b="1" dirty="0" smtClean="0"/>
              <a:t> 동의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김구 진영 미군 철수 강력 요구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1949. 5. 20. </a:t>
            </a:r>
            <a:r>
              <a:rPr lang="ko-KR" altLang="en-US" b="1" dirty="0" smtClean="0"/>
              <a:t>국회 프락치 사건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19448. 12. 10. </a:t>
            </a:r>
            <a:r>
              <a:rPr lang="ko-KR" altLang="en-US" b="1" dirty="0" err="1" smtClean="0"/>
              <a:t>마샬</a:t>
            </a:r>
            <a:r>
              <a:rPr lang="ko-KR" altLang="en-US" b="1" dirty="0" smtClean="0"/>
              <a:t> 계획에 따른 한미경제원조협정</a:t>
            </a:r>
            <a:r>
              <a:rPr lang="en-US" altLang="ko-KR" b="1" dirty="0" smtClean="0"/>
              <a:t>(ECA)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1949. 6. 29. </a:t>
            </a:r>
            <a:r>
              <a:rPr lang="ko-KR" altLang="en-US" b="1" dirty="0" smtClean="0">
                <a:solidFill>
                  <a:srgbClr val="FF0000"/>
                </a:solidFill>
              </a:rPr>
              <a:t>미군철수완료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1949. 1. 8. </a:t>
            </a:r>
            <a:r>
              <a:rPr lang="ko-KR" altLang="en-US" b="1" dirty="0" smtClean="0"/>
              <a:t>대마도 반환 요구 성명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1950. 2. </a:t>
            </a:r>
            <a:r>
              <a:rPr lang="ko-KR" altLang="en-US" b="1" dirty="0" smtClean="0">
                <a:solidFill>
                  <a:srgbClr val="FF0000"/>
                </a:solidFill>
              </a:rPr>
              <a:t>농지개혁법 통과</a:t>
            </a:r>
            <a:r>
              <a:rPr lang="en-US" altLang="ko-KR" b="1" dirty="0" smtClean="0">
                <a:solidFill>
                  <a:srgbClr val="FF0000"/>
                </a:solidFill>
              </a:rPr>
              <a:t>, 3</a:t>
            </a:r>
            <a:r>
              <a:rPr lang="ko-KR" altLang="en-US" b="1" dirty="0" smtClean="0">
                <a:solidFill>
                  <a:srgbClr val="FF0000"/>
                </a:solidFill>
              </a:rPr>
              <a:t>월 공포</a:t>
            </a:r>
            <a:r>
              <a:rPr lang="en-US" altLang="ko-KR" b="1" dirty="0" smtClean="0">
                <a:solidFill>
                  <a:srgbClr val="FF0000"/>
                </a:solidFill>
              </a:rPr>
              <a:t>.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1950. 5. 30. </a:t>
            </a:r>
            <a:r>
              <a:rPr lang="ko-KR" altLang="en-US" b="1" dirty="0" smtClean="0"/>
              <a:t>선거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1950. 6. 1. </a:t>
            </a:r>
            <a:r>
              <a:rPr lang="ko-KR" altLang="en-US" b="1" dirty="0" smtClean="0">
                <a:solidFill>
                  <a:srgbClr val="FF0000"/>
                </a:solidFill>
              </a:rPr>
              <a:t>초등학교 의무교육 실시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1950.  6. 25. 6.25</a:t>
            </a:r>
            <a:r>
              <a:rPr lang="ko-KR" altLang="en-US" b="1" dirty="0" smtClean="0">
                <a:solidFill>
                  <a:srgbClr val="FF0000"/>
                </a:solidFill>
              </a:rPr>
              <a:t>동란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1950. 7. 9. </a:t>
            </a:r>
            <a:r>
              <a:rPr lang="ko-KR" altLang="en-US" b="1" dirty="0" smtClean="0"/>
              <a:t>한국군 작전권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미군에 넘김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1952. 1. 18. “</a:t>
            </a:r>
            <a:r>
              <a:rPr lang="ko-KR" altLang="en-US" b="1" dirty="0" smtClean="0"/>
              <a:t>인접 해양의 주권에 대한 대통령 선언</a:t>
            </a:r>
            <a:r>
              <a:rPr lang="en-US" altLang="ko-KR" b="1" dirty="0" smtClean="0"/>
              <a:t>”: </a:t>
            </a:r>
            <a:r>
              <a:rPr lang="ko-KR" altLang="en-US" b="1" dirty="0" smtClean="0">
                <a:solidFill>
                  <a:srgbClr val="FF0000"/>
                </a:solidFill>
              </a:rPr>
              <a:t>평화선 선언</a:t>
            </a:r>
            <a:r>
              <a:rPr lang="en-US" altLang="ko-KR" b="1" dirty="0" smtClean="0">
                <a:solidFill>
                  <a:srgbClr val="FF0000"/>
                </a:solidFill>
              </a:rPr>
              <a:t>(</a:t>
            </a:r>
            <a:r>
              <a:rPr lang="ko-KR" altLang="en-US" b="1" dirty="0" smtClean="0">
                <a:solidFill>
                  <a:srgbClr val="FF0000"/>
                </a:solidFill>
              </a:rPr>
              <a:t>이승만 라인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1952.  5. 26. </a:t>
            </a:r>
            <a:r>
              <a:rPr lang="ko-KR" altLang="en-US" b="1" dirty="0" smtClean="0"/>
              <a:t>부산정치파동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발췌개헌</a:t>
            </a:r>
            <a:r>
              <a:rPr lang="en-US" altLang="ko-KR" b="1" dirty="0" smtClean="0"/>
              <a:t>)</a:t>
            </a:r>
          </a:p>
        </p:txBody>
      </p:sp>
    </p:spTree>
    <p:extLst>
      <p:ext uri="{BB962C8B-B14F-4D97-AF65-F5344CB8AC3E}">
        <p14:creationId xmlns="" xmlns:p14="http://schemas.microsoft.com/office/powerpoint/2010/main" val="15036160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467600" cy="43971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ko-KR" altLang="en-US" sz="3600" dirty="0"/>
              <a:t>제</a:t>
            </a:r>
            <a:r>
              <a:rPr lang="en-US" altLang="ko-KR" sz="3600" dirty="0"/>
              <a:t>1</a:t>
            </a:r>
            <a:r>
              <a:rPr lang="ko-KR" altLang="en-US" sz="3600" dirty="0"/>
              <a:t>공화국</a:t>
            </a:r>
            <a:r>
              <a:rPr lang="en-US" altLang="ko-KR" sz="3600" dirty="0"/>
              <a:t>(1948-1960)(2)</a:t>
            </a:r>
            <a:endParaRPr lang="ko-KR" altLang="en-US" sz="3600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85750" y="1556792"/>
            <a:ext cx="8858250" cy="5301208"/>
          </a:xfrm>
        </p:spPr>
        <p:txBody>
          <a:bodyPr vert="horz" rtlCol="0">
            <a:normAutofit fontScale="55000" lnSpcReduction="20000"/>
          </a:bodyPr>
          <a:lstStyle/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1953. 6. 18. </a:t>
            </a:r>
            <a:r>
              <a:rPr lang="ko-KR" altLang="en-US" b="1" dirty="0" smtClean="0">
                <a:solidFill>
                  <a:srgbClr val="FF0000"/>
                </a:solidFill>
              </a:rPr>
              <a:t>반공포로 석방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1953.  7. 27. </a:t>
            </a:r>
            <a:r>
              <a:rPr lang="ko-KR" altLang="en-US" b="1" dirty="0" smtClean="0">
                <a:solidFill>
                  <a:srgbClr val="FF0000"/>
                </a:solidFill>
              </a:rPr>
              <a:t>휴전협정조인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1953. 10. 1. </a:t>
            </a:r>
            <a:r>
              <a:rPr lang="ko-KR" altLang="en-US" b="1" dirty="0" smtClean="0">
                <a:solidFill>
                  <a:srgbClr val="FF0000"/>
                </a:solidFill>
              </a:rPr>
              <a:t>워싱턴에서 한미상호방위조약 체결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1953. 11. 27. </a:t>
            </a:r>
            <a:r>
              <a:rPr lang="ko-KR" altLang="en-US" b="1" dirty="0" smtClean="0"/>
              <a:t>대만 방문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반공통일전선 결성 공동성명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1954. 5.6 </a:t>
            </a:r>
            <a:r>
              <a:rPr lang="ko-KR" altLang="en-US" b="1" dirty="0" smtClean="0"/>
              <a:t>제네바 정치회의에 참석한 </a:t>
            </a:r>
            <a:r>
              <a:rPr lang="en-US" altLang="ko-KR" b="1" dirty="0" smtClean="0"/>
              <a:t>6.25</a:t>
            </a:r>
            <a:r>
              <a:rPr lang="ko-KR" altLang="en-US" b="1" dirty="0" smtClean="0"/>
              <a:t>전쟁 참전 </a:t>
            </a:r>
            <a:r>
              <a:rPr lang="en-US" altLang="ko-KR" b="1" dirty="0" smtClean="0"/>
              <a:t>16</a:t>
            </a:r>
            <a:r>
              <a:rPr lang="ko-KR" altLang="en-US" b="1" dirty="0" smtClean="0"/>
              <a:t>개국 대표들은 한반도 문제에 대한 소련과 중국의 동의를 얻기 위해 대한민국 정부를 해체하고 국제연합 감시하의 선거를 통해 한반도에 통일정부를 수립하기로 합의</a:t>
            </a:r>
            <a:r>
              <a:rPr lang="en-US" altLang="ko-KR" b="1" dirty="0" smtClean="0"/>
              <a:t>. 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1954. 5.12 </a:t>
            </a:r>
            <a:r>
              <a:rPr lang="ko-KR" altLang="en-US" b="1" dirty="0" smtClean="0"/>
              <a:t>이승만 반대</a:t>
            </a:r>
            <a:r>
              <a:rPr lang="en-US" altLang="ko-KR" b="1" dirty="0" smtClean="0"/>
              <a:t>,</a:t>
            </a:r>
            <a:r>
              <a:rPr lang="ko-KR" altLang="en-US" b="1" dirty="0" smtClean="0"/>
              <a:t> 대한민국 </a:t>
            </a:r>
            <a:r>
              <a:rPr lang="ko-KR" altLang="en-US" b="1" dirty="0" err="1" smtClean="0"/>
              <a:t>해체안</a:t>
            </a:r>
            <a:r>
              <a:rPr lang="ko-KR" altLang="en-US" b="1" dirty="0" smtClean="0"/>
              <a:t> 철회</a:t>
            </a:r>
            <a:r>
              <a:rPr lang="en-US" altLang="ko-KR" b="1" dirty="0" smtClean="0"/>
              <a:t>.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1954. 7. 25. </a:t>
            </a:r>
            <a:r>
              <a:rPr lang="ko-KR" altLang="en-US" b="1" dirty="0" smtClean="0"/>
              <a:t>미국 방문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영웅적 환영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1954. 11. 29. </a:t>
            </a:r>
            <a:r>
              <a:rPr lang="ko-KR" altLang="en-US" b="1" dirty="0" smtClean="0"/>
              <a:t>사사오입개헌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삼선제한조항삭제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/>
              <a:t>1956. 9. 19. </a:t>
            </a:r>
            <a:r>
              <a:rPr lang="ko-KR" altLang="en-US" b="1" dirty="0" smtClean="0"/>
              <a:t>장면이 이끄는 흥사단의 민주당 창당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ko-KR" altLang="en-US" b="1" dirty="0" err="1" smtClean="0"/>
              <a:t>조봉암의</a:t>
            </a:r>
            <a:r>
              <a:rPr lang="ko-KR" altLang="en-US" b="1" dirty="0" smtClean="0"/>
              <a:t> 진보당</a:t>
            </a:r>
            <a:r>
              <a:rPr lang="en-US" altLang="ko-KR" b="1" dirty="0" smtClean="0"/>
              <a:t>(1955. 12. 22. </a:t>
            </a:r>
            <a:r>
              <a:rPr lang="ko-KR" altLang="en-US" b="1" dirty="0" smtClean="0"/>
              <a:t>발기대회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 약진</a:t>
            </a:r>
            <a:endParaRPr lang="en-US" altLang="ko-KR" b="1" dirty="0" smtClean="0"/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1958. 7. 31.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조봉암</a:t>
            </a:r>
            <a:r>
              <a:rPr lang="ko-KR" altLang="en-US" b="1" dirty="0" smtClean="0">
                <a:solidFill>
                  <a:srgbClr val="FF0000"/>
                </a:solidFill>
              </a:rPr>
              <a:t> 사형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1960. 3. 15. </a:t>
            </a:r>
            <a:r>
              <a:rPr lang="ko-KR" altLang="en-US" b="1" dirty="0" smtClean="0">
                <a:solidFill>
                  <a:srgbClr val="FF0000"/>
                </a:solidFill>
              </a:rPr>
              <a:t>정부통령 선거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1960. 4. 26. </a:t>
            </a:r>
            <a:r>
              <a:rPr lang="ko-KR" altLang="en-US" b="1" dirty="0" smtClean="0">
                <a:solidFill>
                  <a:srgbClr val="FF0000"/>
                </a:solidFill>
              </a:rPr>
              <a:t>이승만 대통령</a:t>
            </a:r>
            <a:r>
              <a:rPr lang="en-US" altLang="ko-KR" b="1" dirty="0" smtClean="0">
                <a:solidFill>
                  <a:srgbClr val="FF0000"/>
                </a:solidFill>
              </a:rPr>
              <a:t>, </a:t>
            </a:r>
            <a:r>
              <a:rPr lang="ko-KR" altLang="en-US" b="1" dirty="0" smtClean="0">
                <a:solidFill>
                  <a:srgbClr val="FF0000"/>
                </a:solidFill>
              </a:rPr>
              <a:t>하야 발표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1960. 5. 29. </a:t>
            </a:r>
            <a:r>
              <a:rPr lang="ko-KR" altLang="en-US" b="1" dirty="0" smtClean="0">
                <a:solidFill>
                  <a:srgbClr val="FF0000"/>
                </a:solidFill>
              </a:rPr>
              <a:t>하와이로 떠남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buFont typeface="Wingdings 2"/>
              <a:buChar char="²"/>
              <a:defRPr/>
            </a:pPr>
            <a:r>
              <a:rPr lang="en-US" altLang="ko-KR" b="1" dirty="0" smtClean="0">
                <a:solidFill>
                  <a:srgbClr val="FF0000"/>
                </a:solidFill>
              </a:rPr>
              <a:t>1960. 7. 19. </a:t>
            </a:r>
            <a:r>
              <a:rPr lang="ko-KR" altLang="en-US" b="1" dirty="0" smtClean="0">
                <a:solidFill>
                  <a:srgbClr val="FF0000"/>
                </a:solidFill>
              </a:rPr>
              <a:t>향년 </a:t>
            </a:r>
            <a:r>
              <a:rPr lang="en-US" altLang="ko-KR" b="1" dirty="0" smtClean="0">
                <a:solidFill>
                  <a:srgbClr val="FF0000"/>
                </a:solidFill>
              </a:rPr>
              <a:t>90</a:t>
            </a:r>
            <a:r>
              <a:rPr lang="ko-KR" altLang="en-US" b="1" dirty="0" smtClean="0">
                <a:solidFill>
                  <a:srgbClr val="FF0000"/>
                </a:solidFill>
              </a:rPr>
              <a:t>세로 서거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1673777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이승만 없으면 대한민국 없다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대한민국 없으면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ko-KR" dirty="0" smtClean="0"/>
              <a:t>4.19</a:t>
            </a:r>
            <a:r>
              <a:rPr lang="ko-KR" altLang="en-US" dirty="0" smtClean="0"/>
              <a:t>도 없고</a:t>
            </a:r>
            <a:r>
              <a:rPr lang="en-US" altLang="ko-KR" dirty="0" smtClean="0"/>
              <a:t>, 5.16</a:t>
            </a:r>
            <a:r>
              <a:rPr lang="ko-KR" altLang="en-US" dirty="0" smtClean="0"/>
              <a:t>도 없으며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박정희도 없고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김영삼</a:t>
            </a:r>
            <a:r>
              <a:rPr lang="en-US" altLang="ko-KR" dirty="0" smtClean="0"/>
              <a:t>, </a:t>
            </a:r>
            <a:r>
              <a:rPr lang="ko-KR" altLang="en-US" dirty="0" smtClean="0"/>
              <a:t>김대중</a:t>
            </a:r>
            <a:r>
              <a:rPr lang="en-US" altLang="ko-KR" dirty="0" smtClean="0"/>
              <a:t>, </a:t>
            </a:r>
            <a:r>
              <a:rPr lang="ko-KR" altLang="en-US" dirty="0" smtClean="0"/>
              <a:t>노무현도 없으며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이명박도 없다</a:t>
            </a:r>
            <a:endParaRPr lang="en-US" altLang="ko-KR" dirty="0" smtClean="0"/>
          </a:p>
          <a:p>
            <a:r>
              <a:rPr lang="ko-KR" altLang="en-US" b="1" dirty="0" smtClean="0">
                <a:solidFill>
                  <a:srgbClr val="FF0000"/>
                </a:solidFill>
              </a:rPr>
              <a:t>이승만을 부정하는 것은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/>
            <a:r>
              <a:rPr lang="ko-KR" altLang="en-US" dirty="0" smtClean="0"/>
              <a:t>가문의 시조를 부정하는 것과 같이 대한민국을 부정하는 것</a:t>
            </a:r>
            <a:endParaRPr lang="en-US" altLang="ko-KR" dirty="0" smtClean="0"/>
          </a:p>
          <a:p>
            <a:r>
              <a:rPr lang="ko-KR" altLang="en-US" b="1" dirty="0" smtClean="0"/>
              <a:t>이승만을 부정하는 자는 </a:t>
            </a:r>
            <a:r>
              <a:rPr lang="ko-KR" altLang="en-US" b="1" dirty="0" err="1" smtClean="0"/>
              <a:t>반대한민국인사</a:t>
            </a:r>
            <a:r>
              <a:rPr lang="en-US" altLang="ko-KR" b="1" dirty="0" smtClean="0"/>
              <a:t>!</a:t>
            </a:r>
            <a:endParaRPr lang="ko-KR" altLang="en-US" b="1" dirty="0"/>
          </a:p>
        </p:txBody>
      </p:sp>
    </p:spTree>
    <p:extLst>
      <p:ext uri="{BB962C8B-B14F-4D97-AF65-F5344CB8AC3E}">
        <p14:creationId xmlns="" xmlns:p14="http://schemas.microsoft.com/office/powerpoint/2010/main" val="14075214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한반도 및 한국 정세</a:t>
            </a:r>
            <a:r>
              <a:rPr lang="en-US" altLang="ko-KR" dirty="0" smtClean="0"/>
              <a:t>: </a:t>
            </a:r>
            <a:r>
              <a:rPr lang="ko-KR" altLang="en-US" dirty="0" smtClean="0">
                <a:solidFill>
                  <a:srgbClr val="FF0000"/>
                </a:solidFill>
              </a:rPr>
              <a:t>선과 악의 대결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79512" y="1772816"/>
            <a:ext cx="8784976" cy="4625609"/>
          </a:xfrm>
        </p:spPr>
        <p:txBody>
          <a:bodyPr vert="horz"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ko-KR" altLang="en-US" dirty="0" smtClean="0"/>
              <a:t>한반도</a:t>
            </a:r>
            <a:r>
              <a:rPr lang="en-US" altLang="ko-KR" dirty="0" smtClean="0"/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자유 대한민국 대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김씨일가</a:t>
            </a:r>
            <a:r>
              <a:rPr lang="ko-KR" altLang="en-US" b="1" dirty="0" smtClean="0">
                <a:solidFill>
                  <a:srgbClr val="FF0000"/>
                </a:solidFill>
              </a:rPr>
              <a:t> 독재 집단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ko-KR" altLang="en-US" dirty="0" smtClean="0"/>
              <a:t>대한민국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정통성  있는 국가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한민족 대표</a:t>
            </a:r>
            <a:endParaRPr lang="en-US" altLang="ko-KR" dirty="0" smtClean="0"/>
          </a:p>
          <a:p>
            <a:pPr lvl="1">
              <a:lnSpc>
                <a:spcPct val="110000"/>
              </a:lnSpc>
            </a:pPr>
            <a:r>
              <a:rPr lang="ko-KR" altLang="en-US" dirty="0" smtClean="0"/>
              <a:t>북괴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정통성 없는 김씨 일가 군사 독재 집단</a:t>
            </a:r>
            <a:endParaRPr lang="en-US" altLang="ko-KR" dirty="0" smtClean="0"/>
          </a:p>
          <a:p>
            <a:pPr>
              <a:lnSpc>
                <a:spcPct val="110000"/>
              </a:lnSpc>
            </a:pPr>
            <a:r>
              <a:rPr lang="ko-KR" altLang="en-US" dirty="0" smtClean="0"/>
              <a:t>한국사회 </a:t>
            </a:r>
            <a:r>
              <a:rPr lang="en-US" altLang="ko-KR" dirty="0" smtClean="0"/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자유애국세력</a:t>
            </a:r>
            <a:r>
              <a:rPr lang="ko-KR" altLang="en-US" dirty="0" smtClean="0">
                <a:solidFill>
                  <a:srgbClr val="FF0000"/>
                </a:solidFill>
              </a:rPr>
              <a:t> 대 </a:t>
            </a:r>
            <a:r>
              <a:rPr lang="ko-KR" altLang="en-US" b="1" dirty="0" smtClean="0">
                <a:solidFill>
                  <a:srgbClr val="FF0000"/>
                </a:solidFill>
              </a:rPr>
              <a:t>위선적 친북좌파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>
              <a:lnSpc>
                <a:spcPct val="110000"/>
              </a:lnSpc>
            </a:pPr>
            <a:r>
              <a:rPr lang="ko-KR" altLang="en-US" dirty="0" smtClean="0"/>
              <a:t>자유애국세력</a:t>
            </a:r>
            <a:r>
              <a:rPr lang="en-US" altLang="ko-KR" dirty="0" smtClean="0"/>
              <a:t>(</a:t>
            </a:r>
            <a:r>
              <a:rPr lang="ko-KR" altLang="en-US" dirty="0" smtClean="0"/>
              <a:t>보수애국세력</a:t>
            </a:r>
            <a:r>
              <a:rPr lang="en-US" altLang="ko-KR" dirty="0" smtClean="0"/>
              <a:t>) : </a:t>
            </a:r>
            <a:r>
              <a:rPr lang="ko-KR" altLang="en-US" dirty="0" smtClean="0"/>
              <a:t>대한민국의 정통성에 바탕을 두고 자유와 평등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자유경쟁 등 보편적 가치 지지</a:t>
            </a:r>
            <a:endParaRPr lang="en-US" altLang="ko-KR" dirty="0" smtClean="0"/>
          </a:p>
          <a:p>
            <a:pPr lvl="1">
              <a:lnSpc>
                <a:spcPct val="110000"/>
              </a:lnSpc>
            </a:pPr>
            <a:r>
              <a:rPr lang="ko-KR" altLang="en-US" dirty="0" smtClean="0"/>
              <a:t>친북좌파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종북세력</a:t>
            </a:r>
            <a:r>
              <a:rPr lang="en-US" altLang="ko-KR" dirty="0" smtClean="0"/>
              <a:t>) : </a:t>
            </a:r>
            <a:r>
              <a:rPr lang="ko-KR" altLang="en-US" dirty="0" smtClean="0"/>
              <a:t>북괴의 대남전략에 따라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대한민국 부정</a:t>
            </a:r>
            <a:r>
              <a:rPr lang="en-US" altLang="ko-KR" dirty="0" smtClean="0"/>
              <a:t>,</a:t>
            </a:r>
            <a:r>
              <a:rPr lang="ko-KR" altLang="en-US" dirty="0" smtClean="0"/>
              <a:t> 친북공산혁명 획책</a:t>
            </a:r>
            <a:r>
              <a:rPr lang="en-US" altLang="ko-KR" dirty="0" smtClean="0"/>
              <a:t>, </a:t>
            </a:r>
            <a:r>
              <a:rPr lang="ko-KR" altLang="en-US" dirty="0" smtClean="0"/>
              <a:t>미국철수 주장</a:t>
            </a:r>
            <a:endParaRPr lang="en-US" altLang="ko-KR" dirty="0" smtClean="0"/>
          </a:p>
          <a:p>
            <a:pPr lvl="1">
              <a:lnSpc>
                <a:spcPct val="110000"/>
              </a:lnSpc>
            </a:pPr>
            <a:endParaRPr lang="en-US" altLang="ko-KR" dirty="0" smtClean="0"/>
          </a:p>
          <a:p>
            <a:pPr algn="ctr">
              <a:lnSpc>
                <a:spcPct val="110000"/>
              </a:lnSpc>
            </a:pPr>
            <a:r>
              <a:rPr lang="ko-KR" altLang="en-US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자유민주주의 대 </a:t>
            </a:r>
            <a:r>
              <a:rPr lang="ko-KR" altLang="en-US" b="1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김씨일가의세습군사독재의</a:t>
            </a:r>
            <a:r>
              <a:rPr lang="ko-KR" altLang="en-US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대결</a:t>
            </a:r>
            <a:r>
              <a:rPr lang="en-US" altLang="ko-KR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!</a:t>
            </a:r>
          </a:p>
          <a:p>
            <a:pPr algn="ctr">
              <a:lnSpc>
                <a:spcPct val="110000"/>
              </a:lnSpc>
            </a:pPr>
            <a:r>
              <a:rPr lang="ko-KR" altLang="en-US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법치주의 대 수령절대주의의 대결</a:t>
            </a:r>
            <a:r>
              <a:rPr lang="en-US" altLang="ko-KR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!</a:t>
            </a:r>
            <a:endParaRPr lang="ko-KR" altLang="en-US" b="1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7968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통일세력 </a:t>
            </a:r>
            <a:r>
              <a:rPr lang="en-US" altLang="ko-KR" dirty="0" smtClean="0"/>
              <a:t>= </a:t>
            </a:r>
            <a:r>
              <a:rPr lang="ko-KR" altLang="en-US" dirty="0" smtClean="0"/>
              <a:t>친북좌파 </a:t>
            </a:r>
            <a:r>
              <a:rPr lang="en-US" altLang="ko-KR" dirty="0" smtClean="0"/>
              <a:t>= </a:t>
            </a:r>
            <a:r>
              <a:rPr lang="ko-KR" altLang="en-US" dirty="0" err="1" smtClean="0"/>
              <a:t>종북세력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lnSpcReduction="10000"/>
          </a:bodyPr>
          <a:lstStyle/>
          <a:p>
            <a:r>
              <a:rPr lang="ko-KR" altLang="en-US" dirty="0" smtClean="0"/>
              <a:t>통일운동 </a:t>
            </a:r>
            <a:r>
              <a:rPr lang="en-US" altLang="ko-KR" dirty="0" smtClean="0"/>
              <a:t>= </a:t>
            </a:r>
            <a:r>
              <a:rPr lang="ko-KR" altLang="en-US" dirty="0" smtClean="0"/>
              <a:t>북괴의 연방제 통일 노선 추종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>
                <a:sym typeface="Wingdings"/>
              </a:rPr>
              <a:t> </a:t>
            </a:r>
            <a:r>
              <a:rPr lang="ko-KR" altLang="en-US" dirty="0" err="1" smtClean="0">
                <a:sym typeface="Wingdings"/>
              </a:rPr>
              <a:t>공산독재반대하면</a:t>
            </a:r>
            <a:r>
              <a:rPr lang="ko-KR" altLang="en-US" dirty="0" smtClean="0">
                <a:sym typeface="Wingdings"/>
              </a:rPr>
              <a:t> 반통일세력으로 매도</a:t>
            </a:r>
            <a:endParaRPr lang="en-US" altLang="ko-KR" dirty="0" smtClean="0">
              <a:sym typeface="Wingdings"/>
            </a:endParaRPr>
          </a:p>
          <a:p>
            <a:r>
              <a:rPr lang="ko-KR" altLang="en-US" dirty="0" smtClean="0">
                <a:sym typeface="Wingdings"/>
              </a:rPr>
              <a:t>연방제의 진정한 의미 </a:t>
            </a:r>
            <a:r>
              <a:rPr lang="en-US" altLang="ko-KR" dirty="0" smtClean="0">
                <a:sym typeface="Wingdings"/>
              </a:rPr>
              <a:t>: </a:t>
            </a:r>
            <a:r>
              <a:rPr lang="ko-KR" altLang="en-US" dirty="0" smtClean="0">
                <a:sym typeface="Wingdings"/>
              </a:rPr>
              <a:t>한국에 친북공산혁명 후 친북정권과 연방제</a:t>
            </a:r>
            <a:r>
              <a:rPr lang="en-US" altLang="ko-KR" dirty="0" smtClean="0">
                <a:sym typeface="Wingdings"/>
              </a:rPr>
              <a:t>, </a:t>
            </a:r>
            <a:r>
              <a:rPr lang="ko-KR" altLang="en-US" dirty="0" smtClean="0">
                <a:sym typeface="Wingdings"/>
              </a:rPr>
              <a:t>즉 공산화 통일</a:t>
            </a:r>
            <a:endParaRPr lang="en-US" altLang="ko-KR" dirty="0" smtClean="0">
              <a:sym typeface="Wingdings"/>
            </a:endParaRPr>
          </a:p>
          <a:p>
            <a:r>
              <a:rPr lang="ko-KR" altLang="en-US" dirty="0" smtClean="0">
                <a:sym typeface="Wingdings"/>
              </a:rPr>
              <a:t>대한민국 주도 통일 반대 </a:t>
            </a:r>
            <a:r>
              <a:rPr lang="en-US" altLang="ko-KR" dirty="0" smtClean="0">
                <a:sym typeface="Wingdings"/>
              </a:rPr>
              <a:t>: </a:t>
            </a:r>
            <a:r>
              <a:rPr lang="ko-KR" altLang="en-US" dirty="0" smtClean="0">
                <a:sym typeface="Wingdings"/>
              </a:rPr>
              <a:t>흡수통일 반대</a:t>
            </a:r>
            <a:endParaRPr lang="en-US" altLang="ko-KR" dirty="0" smtClean="0">
              <a:sym typeface="Wingdings"/>
            </a:endParaRPr>
          </a:p>
          <a:p>
            <a:pPr lvl="1"/>
            <a:r>
              <a:rPr lang="ko-KR" altLang="en-US" dirty="0" smtClean="0">
                <a:sym typeface="Wingdings"/>
              </a:rPr>
              <a:t>김영삼 대통령 </a:t>
            </a:r>
            <a:r>
              <a:rPr lang="en-US" altLang="ko-KR" dirty="0" smtClean="0">
                <a:sym typeface="Wingdings"/>
              </a:rPr>
              <a:t>: </a:t>
            </a:r>
            <a:r>
              <a:rPr lang="ko-KR" altLang="en-US" dirty="0" smtClean="0">
                <a:sym typeface="Wingdings"/>
              </a:rPr>
              <a:t>흡수통일 포기 선언</a:t>
            </a:r>
            <a:r>
              <a:rPr lang="en-US" altLang="ko-KR" dirty="0" smtClean="0">
                <a:sym typeface="Wingdings"/>
              </a:rPr>
              <a:t>, </a:t>
            </a:r>
            <a:r>
              <a:rPr lang="ko-KR" altLang="en-US" dirty="0" smtClean="0">
                <a:sym typeface="Wingdings"/>
              </a:rPr>
              <a:t>후임자들</a:t>
            </a:r>
            <a:r>
              <a:rPr lang="en-US" altLang="ko-KR" dirty="0" smtClean="0">
                <a:sym typeface="Wingdings"/>
              </a:rPr>
              <a:t>, </a:t>
            </a:r>
            <a:r>
              <a:rPr lang="ko-KR" altLang="en-US" dirty="0" smtClean="0">
                <a:sym typeface="Wingdings"/>
              </a:rPr>
              <a:t>흡수통일 포기 노선 승계</a:t>
            </a:r>
            <a:endParaRPr lang="en-US" altLang="ko-KR" dirty="0" smtClean="0">
              <a:sym typeface="Wingdings"/>
            </a:endParaRPr>
          </a:p>
          <a:p>
            <a:pPr lvl="1"/>
            <a:r>
              <a:rPr lang="ko-KR" altLang="en-US" dirty="0" err="1" smtClean="0">
                <a:sym typeface="Wingdings"/>
              </a:rPr>
              <a:t>통일비용론</a:t>
            </a:r>
            <a:r>
              <a:rPr lang="en-US" altLang="ko-KR" dirty="0" smtClean="0">
                <a:sym typeface="Wingdings"/>
              </a:rPr>
              <a:t>: </a:t>
            </a:r>
            <a:r>
              <a:rPr lang="ko-KR" altLang="en-US" dirty="0" smtClean="0">
                <a:sym typeface="Wingdings"/>
              </a:rPr>
              <a:t>독일통일의 일방적</a:t>
            </a:r>
            <a:r>
              <a:rPr lang="en-US" altLang="ko-KR" dirty="0" smtClean="0">
                <a:sym typeface="Wingdings"/>
              </a:rPr>
              <a:t>/</a:t>
            </a:r>
            <a:r>
              <a:rPr lang="ko-KR" altLang="en-US" dirty="0" smtClean="0">
                <a:sym typeface="Wingdings"/>
              </a:rPr>
              <a:t>왜곡적 인용</a:t>
            </a:r>
            <a:endParaRPr lang="en-US" altLang="ko-KR" dirty="0" smtClean="0">
              <a:sym typeface="Wingdings"/>
            </a:endParaRPr>
          </a:p>
          <a:p>
            <a:r>
              <a:rPr lang="ko-KR" altLang="en-US" b="1" dirty="0" smtClean="0">
                <a:solidFill>
                  <a:srgbClr val="FF0000"/>
                </a:solidFill>
                <a:sym typeface="Wingdings"/>
              </a:rPr>
              <a:t>평화공존</a:t>
            </a:r>
            <a:r>
              <a:rPr lang="en-US" altLang="ko-KR" b="1" dirty="0" smtClean="0">
                <a:solidFill>
                  <a:srgbClr val="FF0000"/>
                </a:solidFill>
                <a:sym typeface="Wingdings"/>
              </a:rPr>
              <a:t>, </a:t>
            </a:r>
            <a:r>
              <a:rPr lang="ko-KR" altLang="en-US" b="1" dirty="0" smtClean="0">
                <a:solidFill>
                  <a:srgbClr val="FF0000"/>
                </a:solidFill>
                <a:sym typeface="Wingdings"/>
              </a:rPr>
              <a:t>화해협력</a:t>
            </a:r>
            <a:r>
              <a:rPr lang="en-US" altLang="ko-KR" b="1" dirty="0" smtClean="0">
                <a:solidFill>
                  <a:srgbClr val="FF0000"/>
                </a:solidFill>
                <a:sym typeface="Wingdings"/>
              </a:rPr>
              <a:t>, </a:t>
            </a:r>
            <a:r>
              <a:rPr lang="ko-KR" altLang="en-US" b="1" dirty="0" smtClean="0">
                <a:solidFill>
                  <a:srgbClr val="FF0000"/>
                </a:solidFill>
                <a:sym typeface="Wingdings"/>
              </a:rPr>
              <a:t>공존공영 주장 </a:t>
            </a:r>
            <a:r>
              <a:rPr lang="en-US" altLang="ko-KR" dirty="0" smtClean="0">
                <a:sym typeface="Wingdings"/>
              </a:rPr>
              <a:t>: </a:t>
            </a:r>
            <a:r>
              <a:rPr lang="ko-KR" altLang="en-US" dirty="0" smtClean="0">
                <a:sym typeface="Wingdings"/>
              </a:rPr>
              <a:t>사실상 통일 반대</a:t>
            </a:r>
            <a:r>
              <a:rPr lang="en-US" altLang="ko-KR" dirty="0" smtClean="0">
                <a:sym typeface="Wingdings"/>
              </a:rPr>
              <a:t>, </a:t>
            </a:r>
            <a:r>
              <a:rPr lang="ko-KR" altLang="en-US" dirty="0" smtClean="0">
                <a:sym typeface="Wingdings"/>
              </a:rPr>
              <a:t>과도기간 김정일 지원 전략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3531153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dirty="0" smtClean="0"/>
              <a:t>역사발전 메커니즘 </a:t>
            </a:r>
            <a:r>
              <a:rPr lang="en-US" altLang="ko-KR" dirty="0" smtClean="0"/>
              <a:t>:</a:t>
            </a:r>
            <a:br>
              <a:rPr lang="en-US" altLang="ko-KR" dirty="0" smtClean="0"/>
            </a:br>
            <a:r>
              <a:rPr lang="ko-KR" altLang="en-US" dirty="0" smtClean="0"/>
              <a:t>경험과 비전의 변증법적 상호작용</a:t>
            </a:r>
            <a:endParaRPr lang="ko-KR" altLang="en-US" dirty="0"/>
          </a:p>
        </p:txBody>
      </p:sp>
      <p:sp>
        <p:nvSpPr>
          <p:cNvPr id="4" name="타원 3"/>
          <p:cNvSpPr/>
          <p:nvPr/>
        </p:nvSpPr>
        <p:spPr>
          <a:xfrm>
            <a:off x="620688" y="1868046"/>
            <a:ext cx="1997968" cy="122413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/>
          </a:p>
        </p:txBody>
      </p:sp>
      <p:sp>
        <p:nvSpPr>
          <p:cNvPr id="5" name="직사각형 4"/>
          <p:cNvSpPr/>
          <p:nvPr/>
        </p:nvSpPr>
        <p:spPr>
          <a:xfrm>
            <a:off x="962980" y="4418254"/>
            <a:ext cx="2448272" cy="11521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212805" y="1868044"/>
            <a:ext cx="2067930" cy="122413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4245670" y="4403040"/>
            <a:ext cx="2016224" cy="11521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6095592" y="1868045"/>
            <a:ext cx="2508856" cy="122413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6860279" y="4420877"/>
            <a:ext cx="2002200" cy="11521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539552" y="2165607"/>
            <a:ext cx="19979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/>
              <a:t>신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神</a:t>
            </a:r>
            <a:r>
              <a:rPr lang="en-US" altLang="ko-KR" sz="2400" b="1" dirty="0"/>
              <a:t>)</a:t>
            </a:r>
            <a:r>
              <a:rPr lang="ko-KR" altLang="en-US" sz="2400" b="1" dirty="0"/>
              <a:t>이 지배</a:t>
            </a:r>
          </a:p>
          <a:p>
            <a:endParaRPr lang="ko-KR" altLang="en-US" dirty="0"/>
          </a:p>
        </p:txBody>
      </p:sp>
      <p:sp>
        <p:nvSpPr>
          <p:cNvPr id="11" name="아래쪽 화살표 10"/>
          <p:cNvSpPr/>
          <p:nvPr/>
        </p:nvSpPr>
        <p:spPr>
          <a:xfrm>
            <a:off x="1619672" y="3284984"/>
            <a:ext cx="216024" cy="936104"/>
          </a:xfrm>
          <a:prstGeom prst="downArrow">
            <a:avLst/>
          </a:prstGeom>
          <a:solidFill>
            <a:schemeClr val="tx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962980" y="4671217"/>
            <a:ext cx="26642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제사장  중심 체제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신을 위해  희생</a:t>
            </a:r>
            <a:r>
              <a:rPr lang="en-US" altLang="ko-KR" sz="2400" b="1" dirty="0" smtClean="0"/>
              <a:t>)</a:t>
            </a:r>
            <a:endParaRPr lang="ko-KR" altLang="en-US" sz="2400" b="1" dirty="0"/>
          </a:p>
        </p:txBody>
      </p:sp>
      <p:sp>
        <p:nvSpPr>
          <p:cNvPr id="13" name="위쪽 화살표 12"/>
          <p:cNvSpPr/>
          <p:nvPr/>
        </p:nvSpPr>
        <p:spPr>
          <a:xfrm>
            <a:off x="3068788" y="3284984"/>
            <a:ext cx="144016" cy="936104"/>
          </a:xfrm>
          <a:prstGeom prst="up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3473275" y="2064612"/>
            <a:ext cx="1546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왕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王</a:t>
            </a:r>
            <a:r>
              <a:rPr lang="en-US" altLang="ko-KR" sz="2400" b="1" dirty="0" smtClean="0"/>
              <a:t>)</a:t>
            </a:r>
            <a:r>
              <a:rPr lang="ko-KR" altLang="en-US" sz="2400" b="1" dirty="0" smtClean="0"/>
              <a:t>이 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신을 대리</a:t>
            </a:r>
            <a:endParaRPr lang="ko-KR" alt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3284984"/>
            <a:ext cx="341313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4411973" y="4543213"/>
            <a:ext cx="16836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절대왕정</a:t>
            </a:r>
            <a:endParaRPr lang="en-US" altLang="ko-KR" sz="2400" b="1" dirty="0" smtClean="0"/>
          </a:p>
          <a:p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신분제</a:t>
            </a:r>
            <a:r>
              <a:rPr lang="en-US" altLang="ko-KR" sz="2400" b="1" dirty="0" smtClean="0"/>
              <a:t>)</a:t>
            </a:r>
            <a:endParaRPr lang="en-US" altLang="ko-KR" sz="24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205" y="3227313"/>
            <a:ext cx="268287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630350" y="1934773"/>
            <a:ext cx="1439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만인평등</a:t>
            </a:r>
            <a:endParaRPr lang="en-US" altLang="ko-KR" sz="2400" b="1" dirty="0" smtClean="0"/>
          </a:p>
          <a:p>
            <a:r>
              <a:rPr lang="ko-KR" altLang="en-US" sz="2400" b="1" dirty="0" smtClean="0"/>
              <a:t>피지배자동의원</a:t>
            </a:r>
            <a:r>
              <a:rPr lang="ko-KR" altLang="en-US" sz="2400" b="1" dirty="0"/>
              <a:t>칙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78192" y="4693218"/>
            <a:ext cx="19829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 smtClean="0"/>
              <a:t>자유민주주의제도</a:t>
            </a:r>
            <a:endParaRPr lang="ko-KR" altLang="en-US" sz="24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185" y="3284983"/>
            <a:ext cx="341313" cy="99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오른쪽 화살표 17"/>
          <p:cNvSpPr/>
          <p:nvPr/>
        </p:nvSpPr>
        <p:spPr>
          <a:xfrm>
            <a:off x="765466" y="5607024"/>
            <a:ext cx="7992888" cy="1052736"/>
          </a:xfrm>
          <a:prstGeom prst="rightArrow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2112235" y="5871782"/>
            <a:ext cx="56742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b="1" dirty="0" smtClean="0">
                <a:solidFill>
                  <a:schemeClr val="bg1"/>
                </a:solidFill>
              </a:rPr>
              <a:t>역     사    발    전  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(</a:t>
            </a:r>
            <a:r>
              <a:rPr lang="ko-KR" altLang="en-US" sz="2800" b="1" dirty="0" smtClean="0">
                <a:solidFill>
                  <a:schemeClr val="bg1"/>
                </a:solidFill>
              </a:rPr>
              <a:t>자유의 확</a:t>
            </a:r>
            <a:r>
              <a:rPr lang="ko-KR" altLang="en-US" sz="2800" b="1" dirty="0">
                <a:solidFill>
                  <a:schemeClr val="bg1"/>
                </a:solidFill>
              </a:rPr>
              <a:t>대</a:t>
            </a:r>
            <a:r>
              <a:rPr lang="en-US" altLang="ko-KR" sz="2800" b="1" dirty="0" smtClean="0">
                <a:solidFill>
                  <a:schemeClr val="bg1"/>
                </a:solidFill>
              </a:rPr>
              <a:t>)</a:t>
            </a:r>
            <a:endParaRPr lang="ko-KR" alt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5766" y="2179112"/>
            <a:ext cx="677108" cy="9130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3200" dirty="0" smtClean="0"/>
              <a:t>비</a:t>
            </a:r>
            <a:r>
              <a:rPr lang="ko-KR" altLang="en-US" sz="3200" dirty="0"/>
              <a:t>전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-15766" y="4551889"/>
            <a:ext cx="677108" cy="91307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3200" dirty="0" smtClean="0"/>
              <a:t>경험</a:t>
            </a:r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2605053" y="3284984"/>
            <a:ext cx="553998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2400" dirty="0" smtClean="0"/>
              <a:t>불편함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5370207" y="3274038"/>
            <a:ext cx="553998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2400" dirty="0" smtClean="0"/>
              <a:t>불편함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1096641" y="3284984"/>
            <a:ext cx="553998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2400" dirty="0" smtClean="0"/>
              <a:t>제도화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3927862" y="3274039"/>
            <a:ext cx="553998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2400" dirty="0" smtClean="0"/>
              <a:t>제도화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6999947" y="3263095"/>
            <a:ext cx="553998" cy="101566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ko-KR" altLang="en-US" sz="2400" dirty="0" smtClean="0"/>
              <a:t>제도화</a:t>
            </a:r>
            <a:endParaRPr lang="en-US" sz="2400" dirty="0"/>
          </a:p>
        </p:txBody>
      </p:sp>
    </p:spTree>
    <p:extLst>
      <p:ext uri="{BB962C8B-B14F-4D97-AF65-F5344CB8AC3E}">
        <p14:creationId xmlns="" xmlns:p14="http://schemas.microsoft.com/office/powerpoint/2010/main" val="10081945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1499616"/>
            <a:ext cx="8784976" cy="462654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o-KR" altLang="en-US" sz="2400" dirty="0"/>
              <a:t>조선노동당의 </a:t>
            </a:r>
            <a:r>
              <a:rPr lang="ko-KR" altLang="en-US" sz="2400" b="1" dirty="0">
                <a:solidFill>
                  <a:srgbClr val="FF0000"/>
                </a:solidFill>
              </a:rPr>
              <a:t>당면 목적은 공화국 북반부에서 사회주의 강성대국을 건설하며</a:t>
            </a:r>
            <a:r>
              <a:rPr lang="en-US" altLang="ko-KR" sz="2400" b="1" dirty="0">
                <a:solidFill>
                  <a:srgbClr val="FF0000"/>
                </a:solidFill>
              </a:rPr>
              <a:t>, </a:t>
            </a:r>
            <a:r>
              <a:rPr lang="ko-KR" altLang="en-US" sz="2400" b="1" dirty="0">
                <a:solidFill>
                  <a:srgbClr val="FF0000"/>
                </a:solidFill>
              </a:rPr>
              <a:t>전국적 범위에서 민족해방</a:t>
            </a:r>
            <a:r>
              <a:rPr lang="en-US" altLang="ko-KR" sz="2400" b="1" dirty="0">
                <a:solidFill>
                  <a:srgbClr val="FF0000"/>
                </a:solidFill>
              </a:rPr>
              <a:t>, </a:t>
            </a:r>
            <a:r>
              <a:rPr lang="ko-KR" altLang="en-US" sz="2400" b="1" dirty="0">
                <a:solidFill>
                  <a:srgbClr val="FF0000"/>
                </a:solidFill>
              </a:rPr>
              <a:t>민주주의 혁명의 과업을 수행하는데 있으며</a:t>
            </a:r>
            <a:r>
              <a:rPr lang="en-US" altLang="ko-KR" sz="2400" b="1" dirty="0">
                <a:solidFill>
                  <a:srgbClr val="FF0000"/>
                </a:solidFill>
              </a:rPr>
              <a:t>, </a:t>
            </a:r>
            <a:r>
              <a:rPr lang="ko-KR" altLang="en-US" sz="2400" b="1" dirty="0">
                <a:solidFill>
                  <a:srgbClr val="FF0000"/>
                </a:solidFill>
              </a:rPr>
              <a:t>최종 목적은 온 사회를 </a:t>
            </a:r>
            <a:r>
              <a:rPr lang="ko-KR" altLang="en-US" sz="2400" b="1" dirty="0" err="1">
                <a:solidFill>
                  <a:srgbClr val="FF0000"/>
                </a:solidFill>
              </a:rPr>
              <a:t>주체사상화하여</a:t>
            </a:r>
            <a:r>
              <a:rPr lang="ko-KR" altLang="en-US" sz="2400" b="1" dirty="0">
                <a:solidFill>
                  <a:srgbClr val="FF0000"/>
                </a:solidFill>
              </a:rPr>
              <a:t> 인민대중의 자주성을 완전히 실현</a:t>
            </a:r>
            <a:r>
              <a:rPr lang="ko-KR" altLang="en-US" sz="2400" dirty="0"/>
              <a:t>하는데 있다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pPr>
              <a:lnSpc>
                <a:spcPct val="120000"/>
              </a:lnSpc>
            </a:pPr>
            <a:r>
              <a:rPr lang="ko-KR" altLang="en-US" sz="2400" dirty="0"/>
              <a:t>조선노동당은 </a:t>
            </a:r>
            <a:r>
              <a:rPr lang="ko-KR" altLang="en-US" sz="2400" b="1" dirty="0">
                <a:solidFill>
                  <a:srgbClr val="FF0000"/>
                </a:solidFill>
              </a:rPr>
              <a:t>남조선에서 미제 침략무력을 몰아내고 온갖 외세의 지배와 간섭을 끝장내며 일본 군국주의의 재침책동을 </a:t>
            </a:r>
            <a:r>
              <a:rPr lang="ko-KR" altLang="en-US" sz="2400" b="1" dirty="0" err="1">
                <a:solidFill>
                  <a:srgbClr val="FF0000"/>
                </a:solidFill>
              </a:rPr>
              <a:t>짓부시며</a:t>
            </a:r>
            <a:r>
              <a:rPr lang="ko-KR" altLang="en-US" sz="2400" b="1" dirty="0">
                <a:solidFill>
                  <a:srgbClr val="FF0000"/>
                </a:solidFill>
              </a:rPr>
              <a:t> 사회의 민주화와 생존의 권리를 위한 남조선 인민들의 투쟁을 적극 지지 성원하며 우리 민족끼리 힘을 합쳐 자주</a:t>
            </a:r>
            <a:r>
              <a:rPr lang="en-US" altLang="ko-KR" sz="2400" b="1" dirty="0">
                <a:solidFill>
                  <a:srgbClr val="FF0000"/>
                </a:solidFill>
              </a:rPr>
              <a:t>, </a:t>
            </a:r>
            <a:r>
              <a:rPr lang="ko-KR" altLang="en-US" sz="2400" b="1" dirty="0">
                <a:solidFill>
                  <a:srgbClr val="FF0000"/>
                </a:solidFill>
              </a:rPr>
              <a:t>평화통일</a:t>
            </a:r>
            <a:r>
              <a:rPr lang="en-US" altLang="ko-KR" sz="2400" b="1" dirty="0">
                <a:solidFill>
                  <a:srgbClr val="FF0000"/>
                </a:solidFill>
              </a:rPr>
              <a:t>, </a:t>
            </a:r>
            <a:r>
              <a:rPr lang="ko-KR" altLang="en-US" sz="2400" b="1" dirty="0">
                <a:solidFill>
                  <a:srgbClr val="FF0000"/>
                </a:solidFill>
              </a:rPr>
              <a:t>민족대단결의 원칙에서 조국을 통일하고 </a:t>
            </a:r>
            <a:r>
              <a:rPr lang="ko-KR" altLang="en-US" sz="2400" dirty="0"/>
              <a:t>나라와 민족의 통일적 발전을 이룩하기 위하여 투쟁한다</a:t>
            </a:r>
            <a:r>
              <a:rPr lang="en-US" altLang="ko-KR" sz="2400" dirty="0"/>
              <a:t>.</a:t>
            </a:r>
            <a:endParaRPr lang="ko-KR" altLang="en-US" sz="2400" dirty="0"/>
          </a:p>
          <a:p>
            <a:endParaRPr lang="en-US" sz="24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노동당 규약 </a:t>
            </a:r>
            <a:r>
              <a:rPr lang="ko-KR" altLang="en-US" dirty="0" smtClean="0"/>
              <a:t>서문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294168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자유통일 </a:t>
            </a:r>
            <a:r>
              <a:rPr lang="ko-KR" altLang="en-US" dirty="0" smtClean="0"/>
              <a:t> </a:t>
            </a:r>
            <a:r>
              <a:rPr lang="en-US" altLang="ko-KR" dirty="0" smtClean="0"/>
              <a:t>= </a:t>
            </a:r>
            <a:r>
              <a:rPr lang="ko-KR" altLang="en-US" dirty="0" smtClean="0"/>
              <a:t>자유</a:t>
            </a:r>
            <a:r>
              <a:rPr lang="en-US" altLang="ko-KR" dirty="0" smtClean="0"/>
              <a:t>(</a:t>
            </a:r>
            <a:r>
              <a:rPr lang="ko-KR" altLang="en-US" dirty="0" smtClean="0"/>
              <a:t>보수</a:t>
            </a:r>
            <a:r>
              <a:rPr lang="en-US" altLang="ko-KR" dirty="0" smtClean="0"/>
              <a:t>)</a:t>
            </a:r>
            <a:r>
              <a:rPr lang="ko-KR" altLang="en-US" dirty="0" smtClean="0"/>
              <a:t>애국운동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77500" lnSpcReduction="20000"/>
          </a:bodyPr>
          <a:lstStyle/>
          <a:p>
            <a:pPr fontAlgn="base">
              <a:lnSpc>
                <a:spcPct val="1200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대한민국헌법 </a:t>
            </a:r>
            <a:r>
              <a:rPr lang="ko-KR" altLang="en-US" b="1" dirty="0">
                <a:solidFill>
                  <a:srgbClr val="FF0000"/>
                </a:solidFill>
              </a:rPr>
              <a:t>제</a:t>
            </a:r>
            <a:r>
              <a:rPr lang="en-US" altLang="ko-KR" b="1" dirty="0">
                <a:solidFill>
                  <a:srgbClr val="FF0000"/>
                </a:solidFill>
              </a:rPr>
              <a:t>4</a:t>
            </a:r>
            <a:r>
              <a:rPr lang="ko-KR" altLang="en-US" b="1" dirty="0">
                <a:solidFill>
                  <a:srgbClr val="FF0000"/>
                </a:solidFill>
              </a:rPr>
              <a:t>조</a:t>
            </a:r>
            <a:r>
              <a:rPr lang="ko-KR" altLang="en-US" dirty="0"/>
              <a:t> </a:t>
            </a:r>
            <a:r>
              <a:rPr lang="en-US" altLang="ko-KR" dirty="0"/>
              <a:t>: “</a:t>
            </a:r>
            <a:r>
              <a:rPr lang="ko-KR" altLang="en-US" dirty="0"/>
              <a:t>대한민국은 통일을 지향하며</a:t>
            </a:r>
            <a:r>
              <a:rPr lang="en-US" altLang="ko-KR" dirty="0"/>
              <a:t>, </a:t>
            </a:r>
            <a:r>
              <a:rPr lang="ko-KR" altLang="en-US" dirty="0"/>
              <a:t>자유민주적 기본질서에 입각한 평화적 통일 정책을 수립하고 이를 추진한다</a:t>
            </a:r>
            <a:r>
              <a:rPr lang="en-US" altLang="ko-KR" dirty="0"/>
              <a:t>.”</a:t>
            </a:r>
            <a:endParaRPr lang="ko-KR" altLang="en-US" dirty="0"/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점령지역 수복이 정확한 표현 </a:t>
            </a:r>
            <a:r>
              <a:rPr lang="en-US" altLang="ko-KR" dirty="0"/>
              <a:t>: </a:t>
            </a:r>
            <a:r>
              <a:rPr lang="ko-KR" altLang="en-US" dirty="0"/>
              <a:t>북괴집단은 </a:t>
            </a:r>
            <a:r>
              <a:rPr lang="ko-KR" altLang="en-US" dirty="0" smtClean="0"/>
              <a:t>반국가단체</a:t>
            </a:r>
            <a:endParaRPr lang="en-US" altLang="ko-KR" dirty="0" smtClean="0"/>
          </a:p>
          <a:p>
            <a:pPr lvl="1" fontAlgn="base">
              <a:lnSpc>
                <a:spcPct val="120000"/>
              </a:lnSpc>
            </a:pPr>
            <a:r>
              <a:rPr lang="en-US" altLang="ko-KR" dirty="0" smtClean="0"/>
              <a:t>1987</a:t>
            </a:r>
            <a:r>
              <a:rPr lang="ko-KR" altLang="en-US" dirty="0" smtClean="0"/>
              <a:t>년 헌법에 처음 등장</a:t>
            </a:r>
            <a:endParaRPr lang="ko-KR" altLang="en-US" dirty="0"/>
          </a:p>
          <a:p>
            <a:pPr fontAlgn="base">
              <a:lnSpc>
                <a:spcPct val="1200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친북좌파</a:t>
            </a:r>
            <a:r>
              <a:rPr lang="en-US" altLang="ko-KR" dirty="0" smtClean="0"/>
              <a:t>: </a:t>
            </a:r>
            <a:r>
              <a:rPr lang="ko-KR" altLang="en-US" dirty="0" smtClean="0"/>
              <a:t>“</a:t>
            </a:r>
            <a:r>
              <a:rPr lang="ko-KR" altLang="en-US" dirty="0"/>
              <a:t>통일 </a:t>
            </a:r>
            <a:r>
              <a:rPr lang="ko-KR" altLang="en-US" dirty="0" smtClean="0"/>
              <a:t>지향</a:t>
            </a:r>
            <a:r>
              <a:rPr lang="en-US" altLang="ko-KR" dirty="0" smtClean="0"/>
              <a:t>”</a:t>
            </a:r>
            <a:r>
              <a:rPr lang="ko-KR" altLang="en-US" dirty="0" smtClean="0"/>
              <a:t>이</a:t>
            </a:r>
            <a:r>
              <a:rPr lang="en-US" altLang="ko-KR" dirty="0" smtClean="0"/>
              <a:t> </a:t>
            </a:r>
            <a:r>
              <a:rPr lang="ko-KR" altLang="en-US" dirty="0"/>
              <a:t>북괴의 실체를 인정했다고 주장 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박원순</a:t>
            </a:r>
            <a:r>
              <a:rPr lang="en-US" altLang="ko-KR" dirty="0"/>
              <a:t>: </a:t>
            </a:r>
            <a:r>
              <a:rPr lang="ko-KR" altLang="en-US" dirty="0"/>
              <a:t>헌법 제</a:t>
            </a:r>
            <a:r>
              <a:rPr lang="en-US" altLang="ko-KR" dirty="0"/>
              <a:t>3</a:t>
            </a:r>
            <a:r>
              <a:rPr lang="ko-KR" altLang="en-US" dirty="0"/>
              <a:t>조 사문화 이론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유엔결의안 해석 오류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심지어 헌법 개정 운동 까지 </a:t>
            </a:r>
            <a:r>
              <a:rPr lang="en-US" altLang="ko-KR" dirty="0"/>
              <a:t>: </a:t>
            </a:r>
            <a:r>
              <a:rPr lang="ko-KR" altLang="en-US" dirty="0"/>
              <a:t>제 </a:t>
            </a:r>
            <a:r>
              <a:rPr lang="en-US" altLang="ko-KR" dirty="0"/>
              <a:t>3</a:t>
            </a:r>
            <a:r>
              <a:rPr lang="ko-KR" altLang="en-US" dirty="0"/>
              <a:t>조 영토조항 폐기 목표</a:t>
            </a:r>
          </a:p>
          <a:p>
            <a:pPr fontAlgn="base">
              <a:lnSpc>
                <a:spcPct val="120000"/>
              </a:lnSpc>
            </a:pPr>
            <a:r>
              <a:rPr lang="ko-KR" altLang="en-US" b="1" dirty="0" smtClean="0">
                <a:solidFill>
                  <a:srgbClr val="FF0000"/>
                </a:solidFill>
              </a:rPr>
              <a:t>자유통일의 정당성 </a:t>
            </a:r>
            <a:r>
              <a:rPr lang="en-US" altLang="ko-KR" b="1" dirty="0" smtClean="0">
                <a:solidFill>
                  <a:srgbClr val="FF0000"/>
                </a:solidFill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역사발전의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정방향</a:t>
            </a:r>
            <a:endParaRPr lang="ko-KR" altLang="en-US" b="1" dirty="0">
              <a:solidFill>
                <a:srgbClr val="FF0000"/>
              </a:solidFill>
            </a:endParaRPr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북쪽으로 자유의 확산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독재로부터 북한 동포 해방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자유민주체제의 </a:t>
            </a:r>
            <a:r>
              <a:rPr lang="ko-KR" altLang="en-US" dirty="0" smtClean="0"/>
              <a:t>정당성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인류의 정치사상 발전의 최종 형태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9264308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/>
              <a:t>평화통일의 함정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256583"/>
          </a:xfrm>
        </p:spPr>
        <p:txBody>
          <a:bodyPr>
            <a:normAutofit fontScale="92500" lnSpcReduction="10000"/>
          </a:bodyPr>
          <a:lstStyle/>
          <a:p>
            <a:pPr fontAlgn="base">
              <a:lnSpc>
                <a:spcPct val="120000"/>
              </a:lnSpc>
            </a:pPr>
            <a:r>
              <a:rPr lang="ko-KR" altLang="en-US" b="1" dirty="0" smtClean="0"/>
              <a:t>평화통일은 사실상 북괴 구호</a:t>
            </a:r>
            <a:r>
              <a:rPr lang="en-US" altLang="ko-KR" dirty="0" smtClean="0"/>
              <a:t>: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한국과 </a:t>
            </a:r>
            <a:r>
              <a:rPr lang="ko-KR" altLang="en-US" dirty="0"/>
              <a:t>미국을 </a:t>
            </a:r>
            <a:r>
              <a:rPr lang="ko-KR" altLang="en-US" dirty="0" err="1"/>
              <a:t>전쟁광으로</a:t>
            </a:r>
            <a:r>
              <a:rPr lang="ko-KR" altLang="en-US" dirty="0"/>
              <a:t> </a:t>
            </a:r>
            <a:r>
              <a:rPr lang="ko-KR" altLang="en-US" dirty="0" smtClean="0"/>
              <a:t>몰고</a:t>
            </a:r>
            <a:r>
              <a:rPr lang="en-US" altLang="ko-KR" dirty="0" smtClean="0"/>
              <a:t>, 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북괴는 </a:t>
            </a:r>
            <a:r>
              <a:rPr lang="ko-KR" altLang="en-US" dirty="0" err="1" smtClean="0"/>
              <a:t>평화애호국임이라고</a:t>
            </a:r>
            <a:r>
              <a:rPr lang="ko-KR" altLang="en-US" dirty="0" smtClean="0"/>
              <a:t> </a:t>
            </a:r>
            <a:r>
              <a:rPr lang="ko-KR" altLang="en-US" dirty="0"/>
              <a:t>거짓 선전하기 위한 </a:t>
            </a:r>
            <a:r>
              <a:rPr lang="ko-KR" altLang="en-US" dirty="0" smtClean="0"/>
              <a:t>구호</a:t>
            </a:r>
            <a:r>
              <a:rPr lang="en-US" altLang="ko-KR" dirty="0" smtClean="0"/>
              <a:t> 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미국이 </a:t>
            </a:r>
            <a:r>
              <a:rPr lang="ko-KR" altLang="en-US" dirty="0"/>
              <a:t>전쟁의 주범</a:t>
            </a:r>
            <a:r>
              <a:rPr lang="en-US" altLang="ko-KR" dirty="0"/>
              <a:t>, </a:t>
            </a:r>
            <a:endParaRPr lang="en-US" altLang="ko-KR" dirty="0" smtClean="0"/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미국의 </a:t>
            </a:r>
            <a:r>
              <a:rPr lang="ko-KR" altLang="en-US" dirty="0" err="1" smtClean="0"/>
              <a:t>반공화국압살정책</a:t>
            </a:r>
            <a:r>
              <a:rPr lang="en-US" altLang="ko-KR" dirty="0" smtClean="0"/>
              <a:t> 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남조선괴뢰 </a:t>
            </a:r>
            <a:r>
              <a:rPr lang="ko-KR" altLang="en-US" dirty="0" err="1"/>
              <a:t>이명박</a:t>
            </a:r>
            <a:r>
              <a:rPr lang="ko-KR" altLang="en-US" dirty="0"/>
              <a:t> 역도의 전쟁도발</a:t>
            </a:r>
          </a:p>
          <a:p>
            <a:pPr fontAlgn="base">
              <a:lnSpc>
                <a:spcPct val="120000"/>
              </a:lnSpc>
            </a:pPr>
            <a:r>
              <a:rPr lang="ko-KR" altLang="en-US" b="1" dirty="0"/>
              <a:t>북괴가 노리는 평화통일</a:t>
            </a:r>
            <a:r>
              <a:rPr lang="en-US" altLang="ko-KR" dirty="0"/>
              <a:t>: </a:t>
            </a:r>
            <a:endParaRPr lang="en-US" altLang="ko-KR" dirty="0" smtClean="0"/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한국에 </a:t>
            </a:r>
            <a:r>
              <a:rPr lang="ko-KR" altLang="en-US" dirty="0"/>
              <a:t>친북공산혁명을 통해 그 정권과 연방제 실시</a:t>
            </a:r>
            <a:r>
              <a:rPr lang="en-US" altLang="ko-KR" dirty="0"/>
              <a:t>, </a:t>
            </a:r>
            <a:r>
              <a:rPr lang="ko-KR" altLang="en-US" dirty="0"/>
              <a:t>공산화 완료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북괴는 군사력을 통한 통일 부정한 적 </a:t>
            </a:r>
            <a:r>
              <a:rPr lang="ko-KR" altLang="en-US" dirty="0" smtClean="0"/>
              <a:t>없음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1432794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헌법 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조의 해석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dirty="0"/>
              <a:t>“</a:t>
            </a:r>
            <a:r>
              <a:rPr lang="ko-KR" altLang="en-US" dirty="0"/>
              <a:t>대한민국은 통일을 지향하며</a:t>
            </a:r>
            <a:r>
              <a:rPr lang="en-US" altLang="ko-KR" dirty="0"/>
              <a:t>, </a:t>
            </a:r>
            <a:r>
              <a:rPr lang="ko-KR" altLang="en-US" dirty="0"/>
              <a:t>자유민주적 기본질서에 입각한 평화적 통일 정책을 수립하고 이를 추진한다</a:t>
            </a:r>
            <a:r>
              <a:rPr lang="en-US" altLang="ko-KR" dirty="0"/>
              <a:t>.”</a:t>
            </a:r>
            <a:endParaRPr lang="ko-KR" altLang="en-US" dirty="0"/>
          </a:p>
          <a:p>
            <a:pPr>
              <a:lnSpc>
                <a:spcPct val="120000"/>
              </a:lnSpc>
            </a:pPr>
            <a:r>
              <a:rPr lang="ko-KR" altLang="en-US" b="1" dirty="0" smtClean="0"/>
              <a:t>통일과 관련한 최고의 국민적 합의</a:t>
            </a:r>
            <a:endParaRPr lang="en-US" altLang="ko-KR" b="1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자유통일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자유민주적 기본질서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평화통일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전쟁 부정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b="1" dirty="0" smtClean="0"/>
              <a:t>평화통일 방법</a:t>
            </a:r>
            <a:endParaRPr lang="en-US" altLang="ko-KR" b="1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인구비례 투표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en-US" altLang="ko-KR" dirty="0" smtClean="0"/>
              <a:t>1948</a:t>
            </a:r>
            <a:r>
              <a:rPr lang="ko-KR" altLang="en-US" dirty="0" smtClean="0"/>
              <a:t>년 유엔결의에 따른 총선거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b="1" dirty="0" smtClean="0"/>
              <a:t>흡수통일</a:t>
            </a:r>
            <a:endParaRPr lang="en-US" altLang="ko-KR" b="1" dirty="0" smtClean="0"/>
          </a:p>
          <a:p>
            <a:pPr>
              <a:lnSpc>
                <a:spcPct val="120000"/>
              </a:lnSpc>
            </a:pPr>
            <a:r>
              <a:rPr lang="ko-KR" altLang="en-US" b="1" dirty="0" smtClean="0"/>
              <a:t>결론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자유통일 </a:t>
            </a:r>
            <a:r>
              <a:rPr lang="en-US" altLang="ko-KR" b="1" dirty="0" smtClean="0"/>
              <a:t>+ </a:t>
            </a:r>
            <a:r>
              <a:rPr lang="ko-KR" altLang="en-US" b="1" dirty="0" smtClean="0"/>
              <a:t>흡수통일 </a:t>
            </a:r>
            <a:r>
              <a:rPr lang="en-US" altLang="ko-KR" b="1" dirty="0" smtClean="0"/>
              <a:t>=  </a:t>
            </a:r>
            <a:r>
              <a:rPr lang="ko-KR" altLang="en-US" b="1" dirty="0" smtClean="0"/>
              <a:t>자유통일 </a:t>
            </a:r>
            <a:r>
              <a:rPr lang="en-US" altLang="ko-KR" b="1" dirty="0" smtClean="0"/>
              <a:t>=</a:t>
            </a:r>
            <a:br>
              <a:rPr lang="en-US" altLang="ko-KR" b="1" dirty="0" smtClean="0"/>
            </a:br>
            <a:r>
              <a:rPr lang="ko-KR" altLang="en-US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자유민주체제로 </a:t>
            </a:r>
            <a:r>
              <a:rPr lang="ko-KR" altLang="en-US" b="1" dirty="0" err="1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흡수통일하라는</a:t>
            </a:r>
            <a:r>
              <a:rPr lang="ko-KR" altLang="en-US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 국민적 합의</a:t>
            </a:r>
            <a:endParaRPr lang="ko-KR" altLang="en-US" b="1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70801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자유통일 </a:t>
            </a:r>
            <a:r>
              <a:rPr lang="en-US" altLang="ko-KR" dirty="0" smtClean="0"/>
              <a:t>= </a:t>
            </a:r>
            <a:r>
              <a:rPr lang="ko-KR" altLang="en-US" dirty="0" smtClean="0"/>
              <a:t>흡수통일의 정당성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84784"/>
            <a:ext cx="9036496" cy="5256583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자유민주주의와 </a:t>
            </a:r>
            <a:r>
              <a:rPr lang="ko-KR" altLang="en-US" dirty="0" err="1" smtClean="0"/>
              <a:t>김씨왕조군사독재는</a:t>
            </a:r>
            <a:r>
              <a:rPr lang="ko-KR" altLang="en-US" dirty="0" smtClean="0"/>
              <a:t> 양립 불가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계급독재 </a:t>
            </a:r>
            <a:r>
              <a:rPr lang="ko-KR" altLang="en-US" b="1" dirty="0"/>
              <a:t> </a:t>
            </a:r>
            <a:r>
              <a:rPr lang="en-US" altLang="ko-KR" b="1" dirty="0">
                <a:latin typeface="Viner Hand ITC"/>
              </a:rPr>
              <a:t>‡</a:t>
            </a:r>
            <a:r>
              <a:rPr lang="ko-KR" altLang="en-US" b="1" dirty="0"/>
              <a:t> </a:t>
            </a:r>
            <a:r>
              <a:rPr lang="ko-KR" altLang="en-US" dirty="0" smtClean="0"/>
              <a:t> 자유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평등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사유재산 부정</a:t>
            </a:r>
            <a:r>
              <a:rPr lang="ko-KR" altLang="en-US" b="1" dirty="0" smtClean="0"/>
              <a:t> </a:t>
            </a:r>
            <a:r>
              <a:rPr lang="en-US" altLang="ko-KR" b="1" dirty="0" smtClean="0">
                <a:latin typeface="Viner Hand ITC"/>
              </a:rPr>
              <a:t>‡</a:t>
            </a:r>
            <a:r>
              <a:rPr lang="ko-KR" altLang="en-US" b="1" dirty="0" smtClean="0"/>
              <a:t> </a:t>
            </a:r>
            <a:r>
              <a:rPr lang="ko-KR" altLang="en-US" dirty="0" smtClean="0"/>
              <a:t>사유재산 인정</a:t>
            </a:r>
            <a:endParaRPr lang="en-US" altLang="ko-KR" dirty="0" smtClean="0"/>
          </a:p>
          <a:p>
            <a:r>
              <a:rPr lang="ko-KR" altLang="en-US" dirty="0" smtClean="0"/>
              <a:t>역사발전세력과 역사반동세력은 양립불가</a:t>
            </a:r>
            <a:endParaRPr lang="en-US" altLang="ko-KR" dirty="0" smtClean="0"/>
          </a:p>
          <a:p>
            <a:r>
              <a:rPr lang="ko-KR" altLang="en-US" dirty="0" smtClean="0"/>
              <a:t>법치</a:t>
            </a:r>
            <a:r>
              <a:rPr lang="en-US" altLang="ko-KR" dirty="0" smtClean="0"/>
              <a:t>(</a:t>
            </a:r>
            <a:r>
              <a:rPr lang="ko-KR" altLang="en-US" dirty="0" smtClean="0"/>
              <a:t>法治</a:t>
            </a:r>
            <a:r>
              <a:rPr lang="en-US" altLang="ko-KR" dirty="0" smtClean="0"/>
              <a:t>)</a:t>
            </a:r>
            <a:r>
              <a:rPr lang="ko-KR" altLang="en-US" dirty="0" smtClean="0"/>
              <a:t>주의와 수령절대주의</a:t>
            </a:r>
            <a:r>
              <a:rPr lang="en-US" altLang="ko-KR" dirty="0" smtClean="0"/>
              <a:t>(</a:t>
            </a:r>
            <a:r>
              <a:rPr lang="ko-KR" altLang="en-US" dirty="0" smtClean="0"/>
              <a:t>人治</a:t>
            </a:r>
            <a:r>
              <a:rPr lang="en-US" altLang="ko-KR" dirty="0" smtClean="0"/>
              <a:t>)</a:t>
            </a:r>
            <a:r>
              <a:rPr lang="ko-KR" altLang="en-US" dirty="0" smtClean="0"/>
              <a:t> 양립불가</a:t>
            </a:r>
            <a:endParaRPr lang="en-US" altLang="ko-KR" dirty="0" smtClean="0"/>
          </a:p>
          <a:p>
            <a:r>
              <a:rPr lang="ko-KR" altLang="en-US" dirty="0" smtClean="0"/>
              <a:t>권력분립과 독재권력 양립불가</a:t>
            </a:r>
            <a:endParaRPr lang="en-US" altLang="ko-KR" dirty="0" smtClean="0"/>
          </a:p>
          <a:p>
            <a:r>
              <a:rPr lang="ko-KR" altLang="en-US" dirty="0" smtClean="0"/>
              <a:t>인권과 독재권 양립불가</a:t>
            </a:r>
            <a:endParaRPr lang="en-US" altLang="ko-KR" dirty="0" smtClean="0"/>
          </a:p>
          <a:p>
            <a:r>
              <a:rPr lang="ko-KR" altLang="en-US" dirty="0" smtClean="0"/>
              <a:t>시장경제</a:t>
            </a:r>
            <a:r>
              <a:rPr lang="en-US" altLang="ko-KR" dirty="0" smtClean="0"/>
              <a:t>(</a:t>
            </a:r>
            <a:r>
              <a:rPr lang="ko-KR" altLang="en-US" dirty="0" smtClean="0"/>
              <a:t>보이지 않는 손</a:t>
            </a:r>
            <a:r>
              <a:rPr lang="en-US" altLang="ko-KR" dirty="0" smtClean="0"/>
              <a:t>)</a:t>
            </a:r>
            <a:r>
              <a:rPr lang="ko-KR" altLang="en-US" dirty="0" smtClean="0"/>
              <a:t>와 계획경제</a:t>
            </a:r>
            <a:r>
              <a:rPr lang="en-US" altLang="ko-KR" dirty="0" smtClean="0"/>
              <a:t>(</a:t>
            </a:r>
            <a:r>
              <a:rPr lang="ko-KR" altLang="en-US" dirty="0" smtClean="0"/>
              <a:t>독재</a:t>
            </a:r>
            <a:r>
              <a:rPr lang="en-US" altLang="ko-KR" dirty="0" smtClean="0"/>
              <a:t>)</a:t>
            </a:r>
            <a:r>
              <a:rPr lang="ko-KR" altLang="en-US" dirty="0" smtClean="0"/>
              <a:t> 양립불가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0382556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err="1" smtClean="0"/>
              <a:t>민주화운동</a:t>
            </a:r>
            <a:r>
              <a:rPr lang="en-US" altLang="ko-KR" dirty="0" smtClean="0"/>
              <a:t>(</a:t>
            </a:r>
            <a:r>
              <a:rPr lang="ko-KR" altLang="en-US" dirty="0" smtClean="0"/>
              <a:t>친북공산혁명</a:t>
            </a:r>
            <a:r>
              <a:rPr lang="en-US" altLang="ko-KR" dirty="0" smtClean="0"/>
              <a:t>)</a:t>
            </a:r>
            <a:r>
              <a:rPr lang="ko-KR" altLang="en-US" dirty="0" smtClean="0"/>
              <a:t> 문제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184575"/>
          </a:xfrm>
        </p:spPr>
        <p:txBody>
          <a:bodyPr>
            <a:normAutofit/>
          </a:bodyPr>
          <a:lstStyle/>
          <a:p>
            <a:pPr fontAlgn="base"/>
            <a:r>
              <a:rPr lang="en-US" altLang="ko-KR" dirty="0" smtClean="0"/>
              <a:t>8-90</a:t>
            </a:r>
            <a:r>
              <a:rPr lang="ko-KR" altLang="en-US" dirty="0"/>
              <a:t>년대 학생운동 </a:t>
            </a:r>
            <a:r>
              <a:rPr lang="en-US" altLang="ko-KR" dirty="0"/>
              <a:t>: </a:t>
            </a:r>
            <a:r>
              <a:rPr lang="ko-KR" altLang="en-US" dirty="0"/>
              <a:t>주사파가 장악</a:t>
            </a:r>
            <a:r>
              <a:rPr lang="en-US" altLang="ko-KR" dirty="0"/>
              <a:t>, </a:t>
            </a:r>
            <a:r>
              <a:rPr lang="ko-KR" altLang="en-US" dirty="0"/>
              <a:t>김일성에 충성맹세</a:t>
            </a:r>
            <a:r>
              <a:rPr lang="en-US" altLang="ko-KR" dirty="0"/>
              <a:t>, </a:t>
            </a:r>
            <a:r>
              <a:rPr lang="ko-KR" altLang="en-US" dirty="0"/>
              <a:t>친북공상혁명이 목표</a:t>
            </a:r>
          </a:p>
          <a:p>
            <a:pPr fontAlgn="base"/>
            <a:r>
              <a:rPr lang="ko-KR" altLang="en-US" b="1" dirty="0">
                <a:solidFill>
                  <a:srgbClr val="FF0000"/>
                </a:solidFill>
              </a:rPr>
              <a:t>과거사위원회</a:t>
            </a:r>
            <a:r>
              <a:rPr lang="en-US" altLang="ko-KR" b="1" dirty="0">
                <a:solidFill>
                  <a:srgbClr val="FF0000"/>
                </a:solidFill>
              </a:rPr>
              <a:t>, </a:t>
            </a:r>
            <a:r>
              <a:rPr lang="ko-KR" altLang="en-US" b="1" dirty="0">
                <a:solidFill>
                  <a:srgbClr val="FF0000"/>
                </a:solidFill>
              </a:rPr>
              <a:t>민보상위 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간첩과 빨치산을 </a:t>
            </a:r>
            <a:r>
              <a:rPr lang="ko-KR" altLang="en-US" b="1" dirty="0" err="1">
                <a:solidFill>
                  <a:srgbClr val="FF0000"/>
                </a:solidFill>
              </a:rPr>
              <a:t>민주화운동</a:t>
            </a:r>
            <a:r>
              <a:rPr lang="ko-KR" altLang="en-US" b="1" dirty="0">
                <a:solidFill>
                  <a:srgbClr val="FF0000"/>
                </a:solidFill>
              </a:rPr>
              <a:t> 공로자로 인정</a:t>
            </a:r>
          </a:p>
          <a:p>
            <a:pPr fontAlgn="base"/>
            <a:r>
              <a:rPr lang="ko-KR" altLang="en-US" dirty="0"/>
              <a:t>재심을 통한 </a:t>
            </a:r>
            <a:r>
              <a:rPr lang="ko-KR" altLang="en-US" dirty="0" err="1"/>
              <a:t>반대한민국</a:t>
            </a:r>
            <a:r>
              <a:rPr lang="ko-KR" altLang="en-US" dirty="0"/>
              <a:t> 범죄자에 대해 무죄 </a:t>
            </a:r>
            <a:r>
              <a:rPr lang="ko-KR" altLang="en-US" dirty="0" smtClean="0"/>
              <a:t>선고</a:t>
            </a:r>
            <a:endParaRPr lang="en-US" altLang="ko-KR" dirty="0" smtClean="0"/>
          </a:p>
          <a:p>
            <a:pPr fontAlgn="base"/>
            <a:r>
              <a:rPr lang="ko-KR" altLang="en-US" dirty="0" smtClean="0">
                <a:solidFill>
                  <a:srgbClr val="FF0000"/>
                </a:solidFill>
              </a:rPr>
              <a:t>결국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저들이 말하는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민주화운동</a:t>
            </a:r>
            <a:r>
              <a:rPr lang="ko-KR" altLang="en-US" dirty="0" err="1" smtClean="0">
                <a:solidFill>
                  <a:srgbClr val="FF0000"/>
                </a:solidFill>
              </a:rPr>
              <a:t>은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반대한민국</a:t>
            </a:r>
            <a:r>
              <a:rPr lang="ko-KR" altLang="en-US" b="1" dirty="0" smtClean="0">
                <a:solidFill>
                  <a:srgbClr val="FF0000"/>
                </a:solidFill>
              </a:rPr>
              <a:t> 반역활동</a:t>
            </a:r>
            <a:r>
              <a:rPr lang="ko-KR" altLang="en-US" dirty="0" smtClean="0">
                <a:solidFill>
                  <a:srgbClr val="FF0000"/>
                </a:solidFill>
              </a:rPr>
              <a:t>임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 fontAlgn="base"/>
            <a:r>
              <a:rPr lang="ko-KR" altLang="en-US" dirty="0" smtClean="0">
                <a:solidFill>
                  <a:srgbClr val="FF0000"/>
                </a:solidFill>
              </a:rPr>
              <a:t>공산주의자들의 민주주의</a:t>
            </a:r>
            <a:r>
              <a:rPr lang="en-US" altLang="ko-KR" dirty="0" smtClean="0">
                <a:solidFill>
                  <a:srgbClr val="FF0000"/>
                </a:solidFill>
              </a:rPr>
              <a:t>: </a:t>
            </a:r>
            <a:r>
              <a:rPr lang="ko-KR" altLang="en-US" dirty="0" smtClean="0">
                <a:solidFill>
                  <a:srgbClr val="FF0000"/>
                </a:solidFill>
              </a:rPr>
              <a:t>계급독재를 의미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02607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대한민국은 처음부터 민주공화국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5"/>
          </a:xfrm>
        </p:spPr>
        <p:txBody>
          <a:bodyPr>
            <a:normAutofit/>
          </a:bodyPr>
          <a:lstStyle/>
          <a:p>
            <a:pPr fontAlgn="base"/>
            <a:r>
              <a:rPr lang="en-US" altLang="ko-KR" dirty="0" smtClean="0"/>
              <a:t>1948</a:t>
            </a:r>
            <a:r>
              <a:rPr lang="ko-KR" altLang="en-US" dirty="0" smtClean="0"/>
              <a:t>년 헌법부터 </a:t>
            </a:r>
            <a:r>
              <a:rPr lang="en-US" altLang="ko-KR" dirty="0" smtClean="0"/>
              <a:t>1987</a:t>
            </a:r>
            <a:r>
              <a:rPr lang="ko-KR" altLang="en-US" dirty="0" smtClean="0"/>
              <a:t>년 </a:t>
            </a:r>
            <a:r>
              <a:rPr lang="ko-KR" altLang="en-US" dirty="0" err="1" smtClean="0"/>
              <a:t>헙법에</a:t>
            </a:r>
            <a:r>
              <a:rPr lang="ko-KR" altLang="en-US" dirty="0" smtClean="0"/>
              <a:t> 이르기까지 민주공화국을 부정한 적이 없음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대한민국은 </a:t>
            </a:r>
            <a:r>
              <a:rPr lang="ko-KR" altLang="en-US" dirty="0"/>
              <a:t>“민주공화국”이므로</a:t>
            </a:r>
            <a:r>
              <a:rPr lang="en-US" altLang="ko-KR" dirty="0"/>
              <a:t>, </a:t>
            </a:r>
            <a:r>
              <a:rPr lang="ko-KR" altLang="en-US" dirty="0"/>
              <a:t>대한민국 정부에 대항하여 투쟁하는 것이 </a:t>
            </a:r>
            <a:r>
              <a:rPr lang="ko-KR" altLang="en-US" dirty="0" err="1"/>
              <a:t>민주화운동이</a:t>
            </a:r>
            <a:r>
              <a:rPr lang="ko-KR" altLang="en-US" dirty="0"/>
              <a:t> 될 수 </a:t>
            </a:r>
            <a:r>
              <a:rPr lang="ko-KR" altLang="en-US" dirty="0" smtClean="0"/>
              <a:t>없음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반정부운동</a:t>
            </a:r>
            <a:r>
              <a:rPr lang="en-US" altLang="ko-KR" dirty="0"/>
              <a:t>, </a:t>
            </a:r>
            <a:r>
              <a:rPr lang="ko-KR" altLang="en-US" dirty="0" err="1"/>
              <a:t>반대한민국</a:t>
            </a:r>
            <a:r>
              <a:rPr lang="ko-KR" altLang="en-US" dirty="0"/>
              <a:t> 운동</a:t>
            </a:r>
            <a:r>
              <a:rPr lang="en-US" altLang="ko-KR" dirty="0"/>
              <a:t>, </a:t>
            </a:r>
            <a:r>
              <a:rPr lang="ko-KR" altLang="en-US" dirty="0"/>
              <a:t>반국가운동으로 보아야 함</a:t>
            </a:r>
          </a:p>
          <a:p>
            <a:pPr fontAlgn="base"/>
            <a:r>
              <a:rPr lang="ko-KR" altLang="en-US" dirty="0"/>
              <a:t>대한민국 건국 및 건설과 관계없는 사람들을 애국자로 추앙하는 이상한 풍토</a:t>
            </a:r>
            <a:r>
              <a:rPr lang="en-US" altLang="ko-KR" dirty="0" smtClean="0"/>
              <a:t>: </a:t>
            </a:r>
            <a:r>
              <a:rPr lang="ko-KR" altLang="en-US" dirty="0" smtClean="0"/>
              <a:t>결국 </a:t>
            </a:r>
            <a:r>
              <a:rPr lang="ko-KR" altLang="en-US" dirty="0" err="1" smtClean="0"/>
              <a:t>반대한민국</a:t>
            </a:r>
            <a:r>
              <a:rPr lang="ko-KR" altLang="en-US" dirty="0" smtClean="0"/>
              <a:t> 반역활동을 속이기 위한 위선적 명칭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35897979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/>
              <a:t>위기의 대한민국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184575"/>
          </a:xfrm>
        </p:spPr>
        <p:txBody>
          <a:bodyPr>
            <a:normAutofit fontScale="70000" lnSpcReduction="20000"/>
          </a:bodyPr>
          <a:lstStyle/>
          <a:p>
            <a:pPr fontAlgn="base" latinLnBrk="0">
              <a:lnSpc>
                <a:spcPct val="120000"/>
              </a:lnSpc>
            </a:pPr>
            <a:r>
              <a:rPr lang="ko-KR" altLang="en-US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반역이 </a:t>
            </a:r>
            <a:r>
              <a:rPr lang="ko-KR" altLang="en-US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일상화되고 제도화된 </a:t>
            </a:r>
            <a:r>
              <a:rPr lang="ko-KR" altLang="en-US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나라</a:t>
            </a:r>
            <a:endParaRPr lang="en-US" altLang="ko-KR" b="1" dirty="0" smtClean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  <a:p>
            <a:pPr lvl="1" fontAlgn="base" latinLnBrk="0">
              <a:lnSpc>
                <a:spcPct val="120000"/>
              </a:lnSpc>
            </a:pPr>
            <a:r>
              <a:rPr lang="ko-KR" altLang="en-US" dirty="0" smtClean="0"/>
              <a:t>국론분열</a:t>
            </a:r>
            <a:r>
              <a:rPr lang="en-US" altLang="ko-KR" dirty="0"/>
              <a:t>: </a:t>
            </a:r>
            <a:r>
              <a:rPr lang="ko-KR" altLang="en-US" dirty="0" smtClean="0"/>
              <a:t>대한민국을 </a:t>
            </a:r>
            <a:r>
              <a:rPr lang="ko-KR" altLang="en-US" dirty="0"/>
              <a:t>지키려는 애국세력과 대한민국을 무너뜨리려는 반역세력의 </a:t>
            </a:r>
            <a:r>
              <a:rPr lang="ko-KR" altLang="en-US" dirty="0" smtClean="0"/>
              <a:t>싸움</a:t>
            </a:r>
            <a:r>
              <a:rPr lang="en-US" altLang="ko-KR" dirty="0" smtClean="0"/>
              <a:t> </a:t>
            </a:r>
            <a:endParaRPr lang="ko-KR" altLang="en-US" dirty="0"/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언론 </a:t>
            </a:r>
            <a:r>
              <a:rPr lang="en-US" altLang="ko-KR" dirty="0"/>
              <a:t>(</a:t>
            </a:r>
            <a:r>
              <a:rPr lang="ko-KR" altLang="en-US" dirty="0"/>
              <a:t>남측</a:t>
            </a:r>
            <a:r>
              <a:rPr lang="en-US" altLang="ko-KR" dirty="0"/>
              <a:t>, </a:t>
            </a:r>
            <a:r>
              <a:rPr lang="ko-KR" altLang="en-US" dirty="0"/>
              <a:t>북측</a:t>
            </a:r>
            <a:r>
              <a:rPr lang="en-US" altLang="ko-KR" dirty="0"/>
              <a:t>; (</a:t>
            </a:r>
            <a:r>
              <a:rPr lang="ko-KR" altLang="en-US" dirty="0" smtClean="0"/>
              <a:t>북괴</a:t>
            </a:r>
            <a:r>
              <a:rPr lang="en-US" altLang="ko-KR" dirty="0" smtClean="0"/>
              <a:t>: </a:t>
            </a:r>
            <a:r>
              <a:rPr lang="ko-KR" altLang="en-US" dirty="0" smtClean="0"/>
              <a:t>남조선괴뢰</a:t>
            </a:r>
            <a:r>
              <a:rPr lang="en-US" altLang="ko-KR" dirty="0" smtClean="0"/>
              <a:t>)), </a:t>
            </a:r>
            <a:endParaRPr lang="ko-KR" altLang="en-US" dirty="0"/>
          </a:p>
          <a:p>
            <a:pPr lvl="1" fontAlgn="base">
              <a:lnSpc>
                <a:spcPct val="120000"/>
              </a:lnSpc>
            </a:pPr>
            <a:r>
              <a:rPr lang="ko-KR" altLang="en-US" dirty="0" err="1"/>
              <a:t>민노당</a:t>
            </a:r>
            <a:r>
              <a:rPr lang="en-US" altLang="ko-KR" dirty="0"/>
              <a:t>, </a:t>
            </a:r>
            <a:r>
              <a:rPr lang="ko-KR" altLang="en-US" dirty="0"/>
              <a:t>민주당 모두 북괴 노선지지</a:t>
            </a:r>
            <a:r>
              <a:rPr lang="en-US" altLang="ko-KR" dirty="0"/>
              <a:t>(</a:t>
            </a:r>
            <a:r>
              <a:rPr lang="ko-KR" altLang="en-US" dirty="0" err="1"/>
              <a:t>천안함</a:t>
            </a:r>
            <a:r>
              <a:rPr lang="ko-KR" altLang="en-US" dirty="0"/>
              <a:t> </a:t>
            </a:r>
            <a:r>
              <a:rPr lang="ko-KR" altLang="en-US" dirty="0" err="1"/>
              <a:t>폭침조차</a:t>
            </a:r>
            <a:r>
              <a:rPr lang="ko-KR" altLang="en-US" dirty="0"/>
              <a:t> 북괴소행임은 부정</a:t>
            </a:r>
            <a:r>
              <a:rPr lang="en-US" altLang="ko-KR" dirty="0"/>
              <a:t>), </a:t>
            </a:r>
            <a:endParaRPr lang="ko-KR" altLang="en-US" dirty="0"/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민보상위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합법기관을 이용해 대한민국 부정</a:t>
            </a:r>
            <a:endParaRPr lang="ko-KR" altLang="en-US" dirty="0"/>
          </a:p>
          <a:p>
            <a:pPr fontAlgn="base">
              <a:lnSpc>
                <a:spcPct val="120000"/>
              </a:lnSpc>
            </a:pPr>
            <a:r>
              <a:rPr lang="ko-KR" altLang="en-US" b="1" dirty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선거를 통한 공산혁명 가능 </a:t>
            </a:r>
            <a:endParaRPr lang="en-US" altLang="ko-KR" dirty="0" smtClean="0">
              <a:latin typeface="HY견고딕" pitchFamily="18" charset="-127"/>
              <a:ea typeface="HY견고딕" pitchFamily="18" charset="-127"/>
            </a:endParaRPr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전교조 </a:t>
            </a:r>
            <a:r>
              <a:rPr lang="ko-KR" altLang="en-US" dirty="0"/>
              <a:t>교과서</a:t>
            </a:r>
            <a:r>
              <a:rPr lang="en-US" altLang="ko-KR" dirty="0"/>
              <a:t>, </a:t>
            </a:r>
            <a:r>
              <a:rPr lang="ko-KR" altLang="en-US" dirty="0"/>
              <a:t>여중생사망사건촛불시위</a:t>
            </a:r>
            <a:r>
              <a:rPr lang="en-US" altLang="ko-KR" dirty="0"/>
              <a:t>, </a:t>
            </a:r>
            <a:r>
              <a:rPr lang="ko-KR" altLang="en-US" dirty="0" err="1" smtClean="0"/>
              <a:t>광우병촛불시위</a:t>
            </a:r>
            <a:r>
              <a:rPr lang="en-US" altLang="ko-KR" dirty="0"/>
              <a:t>, </a:t>
            </a:r>
            <a:endParaRPr lang="en-US" altLang="ko-KR" dirty="0" smtClean="0"/>
          </a:p>
          <a:p>
            <a:pPr lvl="1" fontAlgn="base">
              <a:lnSpc>
                <a:spcPct val="120000"/>
              </a:lnSpc>
            </a:pPr>
            <a:r>
              <a:rPr lang="ko-KR" altLang="en-US" dirty="0" err="1" smtClean="0"/>
              <a:t>천안함</a:t>
            </a:r>
            <a:r>
              <a:rPr lang="ko-KR" altLang="en-US" dirty="0" smtClean="0"/>
              <a:t> </a:t>
            </a:r>
            <a:r>
              <a:rPr lang="ko-KR" altLang="en-US" dirty="0" err="1"/>
              <a:t>폭침</a:t>
            </a:r>
            <a:r>
              <a:rPr lang="ko-KR" altLang="en-US" dirty="0"/>
              <a:t> 후 지방선거에서도 </a:t>
            </a:r>
            <a:r>
              <a:rPr lang="ko-KR" altLang="en-US" dirty="0" err="1"/>
              <a:t>민노당을</a:t>
            </a:r>
            <a:r>
              <a:rPr lang="ko-KR" altLang="en-US" dirty="0"/>
              <a:t> 비롯한 민주당 압승</a:t>
            </a:r>
            <a:r>
              <a:rPr lang="en-US" altLang="ko-KR" dirty="0"/>
              <a:t>, </a:t>
            </a:r>
            <a:endParaRPr lang="en-US" altLang="ko-KR" dirty="0" smtClean="0"/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이번 </a:t>
            </a:r>
            <a:r>
              <a:rPr lang="ko-KR" altLang="en-US" dirty="0"/>
              <a:t>강원도지사 및 분당을 국회의원 선거에서도 민주당 승리</a:t>
            </a:r>
            <a:r>
              <a:rPr lang="en-US" altLang="ko-KR" dirty="0"/>
              <a:t>, </a:t>
            </a:r>
            <a:endParaRPr lang="en-US" altLang="ko-KR" dirty="0" smtClean="0"/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김대중</a:t>
            </a:r>
            <a:r>
              <a:rPr lang="en-US" altLang="ko-KR" dirty="0"/>
              <a:t>, </a:t>
            </a:r>
            <a:r>
              <a:rPr lang="ko-KR" altLang="en-US" dirty="0"/>
              <a:t>노무현 정권이 실례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b="1" dirty="0" err="1" smtClean="0"/>
              <a:t>백만민란운동</a:t>
            </a:r>
            <a:r>
              <a:rPr lang="ko-KR" altLang="en-US" b="1" dirty="0" smtClean="0"/>
              <a:t> </a:t>
            </a:r>
            <a:r>
              <a:rPr lang="en-US" altLang="ko-KR" dirty="0"/>
              <a:t>(</a:t>
            </a:r>
            <a:r>
              <a:rPr lang="ko-KR" altLang="en-US" dirty="0" err="1"/>
              <a:t>반한나라당반보수대연합</a:t>
            </a:r>
            <a:r>
              <a:rPr lang="ko-KR" altLang="en-US" dirty="0"/>
              <a:t> 전선</a:t>
            </a:r>
            <a:r>
              <a:rPr lang="en-US" altLang="ko-KR" dirty="0"/>
              <a:t>) </a:t>
            </a:r>
            <a:r>
              <a:rPr lang="en-US" altLang="ko-KR" dirty="0" smtClean="0"/>
              <a:t>: </a:t>
            </a:r>
            <a:r>
              <a:rPr lang="ko-KR" altLang="en-US" dirty="0">
                <a:solidFill>
                  <a:srgbClr val="FF0000"/>
                </a:solidFill>
              </a:rPr>
              <a:t>제</a:t>
            </a:r>
            <a:r>
              <a:rPr lang="en-US" altLang="ko-KR" dirty="0">
                <a:solidFill>
                  <a:srgbClr val="FF0000"/>
                </a:solidFill>
              </a:rPr>
              <a:t>4</a:t>
            </a:r>
            <a:r>
              <a:rPr lang="ko-KR" altLang="en-US" dirty="0">
                <a:solidFill>
                  <a:srgbClr val="FF0000"/>
                </a:solidFill>
              </a:rPr>
              <a:t>의 </a:t>
            </a:r>
            <a:r>
              <a:rPr lang="ko-KR" altLang="en-US" b="1" dirty="0">
                <a:solidFill>
                  <a:srgbClr val="FF0000"/>
                </a:solidFill>
              </a:rPr>
              <a:t>혁명</a:t>
            </a:r>
            <a:r>
              <a:rPr lang="ko-KR" altLang="en-US" dirty="0">
                <a:solidFill>
                  <a:srgbClr val="FF0000"/>
                </a:solidFill>
              </a:rPr>
              <a:t> 목적</a:t>
            </a:r>
            <a:r>
              <a:rPr lang="en-US" altLang="ko-KR" dirty="0"/>
              <a:t>: 4.19; 87</a:t>
            </a:r>
            <a:r>
              <a:rPr lang="ko-KR" altLang="en-US" dirty="0"/>
              <a:t>년 </a:t>
            </a:r>
            <a:r>
              <a:rPr lang="en-US" altLang="ko-KR" dirty="0"/>
              <a:t>6</a:t>
            </a:r>
            <a:r>
              <a:rPr lang="ko-KR" altLang="en-US" dirty="0"/>
              <a:t>월 항쟁</a:t>
            </a:r>
            <a:r>
              <a:rPr lang="en-US" altLang="ko-KR" dirty="0"/>
              <a:t>, </a:t>
            </a:r>
            <a:r>
              <a:rPr lang="ko-KR" altLang="en-US" dirty="0" err="1"/>
              <a:t>양김정권</a:t>
            </a:r>
            <a:r>
              <a:rPr lang="en-US" altLang="ko-KR" dirty="0"/>
              <a:t>(</a:t>
            </a:r>
            <a:r>
              <a:rPr lang="ko-KR" altLang="en-US" dirty="0"/>
              <a:t>김영삼</a:t>
            </a:r>
            <a:r>
              <a:rPr lang="en-US" altLang="ko-KR" dirty="0"/>
              <a:t>, </a:t>
            </a:r>
            <a:r>
              <a:rPr lang="ko-KR" altLang="en-US" dirty="0"/>
              <a:t>김대중</a:t>
            </a:r>
            <a:r>
              <a:rPr lang="en-US" altLang="ko-KR" dirty="0"/>
              <a:t>); 2002</a:t>
            </a:r>
            <a:r>
              <a:rPr lang="ko-KR" altLang="en-US" dirty="0"/>
              <a:t>년 개미시민선거혁명</a:t>
            </a:r>
            <a:r>
              <a:rPr lang="en-US" altLang="ko-KR" dirty="0"/>
              <a:t>(</a:t>
            </a:r>
            <a:r>
              <a:rPr lang="ko-KR" altLang="en-US" dirty="0"/>
              <a:t>노무현정권</a:t>
            </a:r>
            <a:r>
              <a:rPr lang="en-US" altLang="ko-KR" dirty="0"/>
              <a:t>) 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2440539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지금은 국가적 위기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ko-KR" altLang="en-US" b="1" dirty="0" smtClean="0"/>
              <a:t>대통령이 </a:t>
            </a:r>
            <a:r>
              <a:rPr lang="ko-KR" altLang="en-US" b="1" dirty="0"/>
              <a:t>중도 표방</a:t>
            </a:r>
            <a:r>
              <a:rPr lang="en-US" altLang="ko-KR" b="1" dirty="0"/>
              <a:t>, </a:t>
            </a:r>
            <a:r>
              <a:rPr lang="ko-KR" altLang="en-US" b="1" dirty="0"/>
              <a:t>헌법적 가치 </a:t>
            </a:r>
            <a:r>
              <a:rPr lang="ko-KR" altLang="en-US" b="1" dirty="0" smtClean="0"/>
              <a:t>이탈 </a:t>
            </a:r>
            <a:r>
              <a:rPr lang="en-US" altLang="ko-KR" b="1" dirty="0" smtClean="0"/>
              <a:t>:</a:t>
            </a:r>
            <a:r>
              <a:rPr lang="en-US" altLang="ko-KR" dirty="0" smtClean="0"/>
              <a:t> </a:t>
            </a:r>
            <a:r>
              <a:rPr lang="ko-KR" altLang="en-US" dirty="0"/>
              <a:t>헌법은 자유민주주의 기본</a:t>
            </a:r>
          </a:p>
          <a:p>
            <a:pPr fontAlgn="base"/>
            <a:r>
              <a:rPr lang="ko-KR" altLang="en-US" b="1" dirty="0"/>
              <a:t>이승만 독재자</a:t>
            </a:r>
            <a:r>
              <a:rPr lang="en-US" altLang="ko-KR" dirty="0"/>
              <a:t>, </a:t>
            </a:r>
            <a:r>
              <a:rPr lang="ko-KR" altLang="en-US" b="1" dirty="0"/>
              <a:t>대한민국 태어나지 말았어야 할 나라</a:t>
            </a:r>
            <a:r>
              <a:rPr lang="en-US" altLang="ko-KR" b="1" dirty="0"/>
              <a:t>, </a:t>
            </a:r>
            <a:r>
              <a:rPr lang="ko-KR" altLang="en-US" b="1" dirty="0"/>
              <a:t>박정희 전두환 </a:t>
            </a:r>
            <a:r>
              <a:rPr lang="ko-KR" altLang="en-US" b="1" dirty="0" smtClean="0"/>
              <a:t>독재자</a:t>
            </a:r>
            <a:r>
              <a:rPr lang="en-US" altLang="ko-KR" dirty="0" smtClean="0"/>
              <a:t> : </a:t>
            </a:r>
            <a:r>
              <a:rPr lang="ko-KR" altLang="en-US" dirty="0"/>
              <a:t>반정부투쟁</a:t>
            </a:r>
            <a:r>
              <a:rPr lang="en-US" altLang="ko-KR" dirty="0"/>
              <a:t>, </a:t>
            </a:r>
            <a:r>
              <a:rPr lang="ko-KR" altLang="en-US" dirty="0"/>
              <a:t>반국가투쟁이 정당하고 정상이라는 환상</a:t>
            </a:r>
          </a:p>
          <a:p>
            <a:pPr fontAlgn="base"/>
            <a:r>
              <a:rPr lang="ko-KR" altLang="en-US" b="1" dirty="0"/>
              <a:t>사회각계각층</a:t>
            </a:r>
            <a:r>
              <a:rPr lang="en-US" altLang="ko-KR" b="1" dirty="0"/>
              <a:t>, </a:t>
            </a:r>
            <a:r>
              <a:rPr lang="ko-KR" altLang="en-US" b="1" dirty="0" smtClean="0"/>
              <a:t>정부 내 </a:t>
            </a:r>
            <a:r>
              <a:rPr lang="ko-KR" altLang="en-US" b="1" dirty="0"/>
              <a:t>모든 부서에 친북좌파 포진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간첩을 잡을 수 없는 사회</a:t>
            </a:r>
            <a:r>
              <a:rPr lang="en-US" altLang="ko-KR" dirty="0"/>
              <a:t>, </a:t>
            </a:r>
            <a:r>
              <a:rPr lang="ko-KR" altLang="en-US" dirty="0"/>
              <a:t>공개적으로 간첩행위를 하여도 무방한 나라</a:t>
            </a:r>
            <a:r>
              <a:rPr lang="en-US" altLang="ko-KR" dirty="0"/>
              <a:t>, </a:t>
            </a:r>
            <a:r>
              <a:rPr lang="ko-KR" altLang="en-US" dirty="0"/>
              <a:t>특히 사법부가 좌경화</a:t>
            </a:r>
          </a:p>
          <a:p>
            <a:pPr fontAlgn="base"/>
            <a:r>
              <a:rPr lang="ko-KR" altLang="en-US" b="1" dirty="0"/>
              <a:t>공권력 무력화</a:t>
            </a:r>
            <a:r>
              <a:rPr lang="en-US" altLang="ko-KR" dirty="0"/>
              <a:t>: </a:t>
            </a:r>
            <a:r>
              <a:rPr lang="ko-KR" altLang="en-US" dirty="0"/>
              <a:t>대한민국 부정 </a:t>
            </a:r>
            <a:r>
              <a:rPr lang="en-US" altLang="ko-KR" dirty="0"/>
              <a:t>=&gt; </a:t>
            </a:r>
            <a:r>
              <a:rPr lang="ko-KR" altLang="en-US" dirty="0"/>
              <a:t>국군과 경찰 무력화 시도 </a:t>
            </a:r>
            <a:r>
              <a:rPr lang="en-US" altLang="ko-KR" dirty="0"/>
              <a:t>=&gt; </a:t>
            </a:r>
            <a:r>
              <a:rPr lang="ko-KR" altLang="en-US" dirty="0"/>
              <a:t>극한투쟁</a:t>
            </a:r>
            <a:r>
              <a:rPr lang="en-US" altLang="ko-KR" dirty="0"/>
              <a:t>, </a:t>
            </a:r>
            <a:r>
              <a:rPr lang="ko-KR" altLang="en-US" dirty="0"/>
              <a:t>영웅적 항거 </a:t>
            </a:r>
            <a:r>
              <a:rPr lang="en-US" altLang="ko-KR" dirty="0"/>
              <a:t>=&gt; </a:t>
            </a:r>
            <a:r>
              <a:rPr lang="ko-KR" altLang="en-US" dirty="0"/>
              <a:t>폭동진압경찰청장이 해임</a:t>
            </a:r>
            <a:r>
              <a:rPr lang="en-US" altLang="ko-KR" dirty="0"/>
              <a:t>, </a:t>
            </a:r>
            <a:r>
              <a:rPr lang="ko-KR" altLang="en-US" dirty="0"/>
              <a:t>분리된 경찰</a:t>
            </a:r>
            <a:r>
              <a:rPr lang="en-US" altLang="ko-KR" dirty="0"/>
              <a:t>, </a:t>
            </a:r>
            <a:r>
              <a:rPr lang="ko-KR" altLang="en-US" dirty="0"/>
              <a:t>비무장폭행 </a:t>
            </a:r>
          </a:p>
        </p:txBody>
      </p:sp>
    </p:spTree>
    <p:extLst>
      <p:ext uri="{BB962C8B-B14F-4D97-AF65-F5344CB8AC3E}">
        <p14:creationId xmlns="" xmlns:p14="http://schemas.microsoft.com/office/powerpoint/2010/main" val="30302413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/>
              <a:t>자유시민의 </a:t>
            </a:r>
            <a:r>
              <a:rPr lang="ko-KR" altLang="en-US" dirty="0" smtClean="0"/>
              <a:t>의무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1556792"/>
            <a:ext cx="8892480" cy="5301208"/>
          </a:xfrm>
        </p:spPr>
        <p:txBody>
          <a:bodyPr>
            <a:normAutofit fontScale="77500" lnSpcReduction="20000"/>
          </a:bodyPr>
          <a:lstStyle/>
          <a:p>
            <a:pPr fontAlgn="base">
              <a:lnSpc>
                <a:spcPct val="120000"/>
              </a:lnSpc>
            </a:pPr>
            <a:r>
              <a:rPr lang="ko-KR" altLang="en-US" b="1" dirty="0" smtClean="0"/>
              <a:t>자유시민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남을 지배하지도 않지만 남의 지배도 받지 않는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자유와 평등을 사랑하는 사람</a:t>
            </a:r>
            <a:endParaRPr lang="en-US" altLang="ko-KR" dirty="0" smtClean="0"/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페르시아인 </a:t>
            </a:r>
            <a:r>
              <a:rPr lang="ko-KR" altLang="en-US" dirty="0" err="1" smtClean="0"/>
              <a:t>오타네스</a:t>
            </a:r>
            <a:r>
              <a:rPr lang="ko-KR" altLang="en-US" dirty="0" smtClean="0"/>
              <a:t> 사례</a:t>
            </a:r>
            <a:endParaRPr lang="en-US" altLang="ko-KR" dirty="0" smtClean="0"/>
          </a:p>
          <a:p>
            <a:pPr fontAlgn="base">
              <a:lnSpc>
                <a:spcPct val="120000"/>
              </a:lnSpc>
            </a:pPr>
            <a:r>
              <a:rPr lang="ko-KR" altLang="en-US" b="1" dirty="0" smtClean="0"/>
              <a:t>도덕적 </a:t>
            </a:r>
            <a:r>
              <a:rPr lang="ko-KR" altLang="en-US" b="1" dirty="0"/>
              <a:t>의무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길가다가 넘어진 사람을 도와 일으키는 것이 </a:t>
            </a:r>
            <a:r>
              <a:rPr lang="ko-KR" altLang="en-US" dirty="0" smtClean="0"/>
              <a:t>인지상정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북한동포 해방은 우리의 의무</a:t>
            </a:r>
            <a:endParaRPr lang="ko-KR" altLang="en-US" dirty="0"/>
          </a:p>
          <a:p>
            <a:pPr lvl="1" fontAlgn="base">
              <a:lnSpc>
                <a:spcPct val="120000"/>
              </a:lnSpc>
            </a:pPr>
            <a:r>
              <a:rPr lang="ko-KR" altLang="en-US" dirty="0"/>
              <a:t>북한동포</a:t>
            </a:r>
            <a:r>
              <a:rPr lang="en-US" altLang="ko-KR" dirty="0"/>
              <a:t>: </a:t>
            </a:r>
            <a:endParaRPr lang="en-US" altLang="ko-KR" dirty="0" smtClean="0"/>
          </a:p>
          <a:p>
            <a:pPr lvl="2" fontAlgn="base">
              <a:lnSpc>
                <a:spcPct val="120000"/>
              </a:lnSpc>
            </a:pPr>
            <a:r>
              <a:rPr lang="ko-KR" altLang="en-US" dirty="0" smtClean="0"/>
              <a:t>스스로 </a:t>
            </a:r>
            <a:r>
              <a:rPr lang="ko-KR" altLang="en-US" dirty="0"/>
              <a:t>자유를 쟁취할 여력이 없음</a:t>
            </a:r>
          </a:p>
          <a:p>
            <a:pPr lvl="2" fontAlgn="base">
              <a:lnSpc>
                <a:spcPct val="120000"/>
              </a:lnSpc>
            </a:pPr>
            <a:r>
              <a:rPr lang="ko-KR" altLang="en-US" dirty="0"/>
              <a:t>한번도 자유민주주의를 경험한 적이 없음</a:t>
            </a:r>
          </a:p>
          <a:p>
            <a:pPr lvl="2" fontAlgn="base">
              <a:lnSpc>
                <a:spcPct val="120000"/>
              </a:lnSpc>
            </a:pPr>
            <a:r>
              <a:rPr lang="ko-KR" altLang="en-US" dirty="0" smtClean="0"/>
              <a:t>배급제도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모든 </a:t>
            </a:r>
            <a:r>
              <a:rPr lang="ko-KR" altLang="en-US" dirty="0"/>
              <a:t>것이 당 소유</a:t>
            </a:r>
            <a:r>
              <a:rPr lang="en-US" altLang="ko-KR" dirty="0"/>
              <a:t>: </a:t>
            </a:r>
            <a:r>
              <a:rPr lang="ko-KR" altLang="en-US" dirty="0"/>
              <a:t>김정일에 반대하면 살아남을 수 </a:t>
            </a:r>
            <a:r>
              <a:rPr lang="ko-KR" altLang="en-US" dirty="0" smtClean="0"/>
              <a:t>없음</a:t>
            </a:r>
            <a:endParaRPr lang="ko-KR" altLang="en-US" dirty="0"/>
          </a:p>
          <a:p>
            <a:pPr lvl="2" fontAlgn="base">
              <a:lnSpc>
                <a:spcPct val="120000"/>
              </a:lnSpc>
            </a:pPr>
            <a:r>
              <a:rPr lang="ko-KR" altLang="en-US" dirty="0" err="1"/>
              <a:t>김씨왕조의</a:t>
            </a:r>
            <a:r>
              <a:rPr lang="ko-KR" altLang="en-US" dirty="0"/>
              <a:t> 철저한 독재로 의사표현</a:t>
            </a:r>
            <a:r>
              <a:rPr lang="en-US" altLang="ko-KR" dirty="0"/>
              <a:t>, </a:t>
            </a:r>
            <a:r>
              <a:rPr lang="ko-KR" altLang="en-US" dirty="0"/>
              <a:t>집회 및 결사 자유 없음</a:t>
            </a:r>
          </a:p>
          <a:p>
            <a:pPr fontAlgn="base">
              <a:lnSpc>
                <a:spcPct val="120000"/>
              </a:lnSpc>
            </a:pPr>
            <a:r>
              <a:rPr lang="ko-KR" altLang="en-US" b="1" dirty="0" smtClean="0"/>
              <a:t>헌법적 의무 </a:t>
            </a:r>
            <a:r>
              <a:rPr lang="en-US" altLang="ko-KR" dirty="0" smtClean="0"/>
              <a:t>: </a:t>
            </a:r>
            <a:r>
              <a:rPr lang="ko-KR" altLang="en-US" dirty="0" smtClean="0"/>
              <a:t>대한민국헌법 제</a:t>
            </a:r>
            <a:r>
              <a:rPr lang="en-US" altLang="ko-KR" dirty="0" smtClean="0"/>
              <a:t>4</a:t>
            </a:r>
            <a:r>
              <a:rPr lang="ko-KR" altLang="en-US" dirty="0" smtClean="0"/>
              <a:t>조</a:t>
            </a:r>
            <a:endParaRPr lang="en-US" altLang="ko-KR" dirty="0" smtClean="0"/>
          </a:p>
          <a:p>
            <a:pPr fontAlgn="base">
              <a:lnSpc>
                <a:spcPct val="120000"/>
              </a:lnSpc>
            </a:pPr>
            <a:r>
              <a:rPr lang="ko-KR" altLang="en-US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자유통일 성취하여 북한동포 해방하자</a:t>
            </a:r>
            <a:r>
              <a:rPr lang="en-US" altLang="ko-KR" b="1" dirty="0" smtClean="0">
                <a:solidFill>
                  <a:srgbClr val="FF0000"/>
                </a:solidFill>
                <a:latin typeface="HY견고딕" pitchFamily="18" charset="-127"/>
                <a:ea typeface="HY견고딕" pitchFamily="18" charset="-127"/>
              </a:rPr>
              <a:t>!</a:t>
            </a:r>
            <a:endParaRPr lang="ko-KR" altLang="en-US" b="1" dirty="0">
              <a:solidFill>
                <a:srgbClr val="FF0000"/>
              </a:solidFill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2680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역사발전</a:t>
            </a:r>
            <a:endParaRPr lang="ko-KR" altLang="en-US" dirty="0"/>
          </a:p>
        </p:txBody>
      </p:sp>
      <p:graphicFrame>
        <p:nvGraphicFramePr>
          <p:cNvPr id="7" name="내용 개체 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18057264"/>
              </p:ext>
            </p:extLst>
          </p:nvPr>
        </p:nvGraphicFramePr>
        <p:xfrm>
          <a:off x="179512" y="1507848"/>
          <a:ext cx="8784976" cy="523351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40160"/>
                <a:gridCol w="2088232"/>
                <a:gridCol w="2664296"/>
                <a:gridCol w="2592288"/>
              </a:tblGrid>
              <a:tr h="76524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시대구분</a:t>
                      </a:r>
                      <a:endParaRPr lang="ko-KR" alt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원시 </a:t>
                      </a:r>
                      <a:r>
                        <a:rPr lang="en-US" altLang="ko-KR" sz="2400" dirty="0" smtClean="0"/>
                        <a:t>- </a:t>
                      </a:r>
                      <a:r>
                        <a:rPr lang="ko-KR" altLang="en-US" sz="2400" dirty="0" smtClean="0"/>
                        <a:t>고대</a:t>
                      </a:r>
                      <a:endParaRPr lang="ko-KR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고대 </a:t>
                      </a:r>
                      <a:r>
                        <a:rPr lang="en-US" altLang="ko-KR" sz="2400" dirty="0" smtClean="0"/>
                        <a:t>- </a:t>
                      </a:r>
                      <a:r>
                        <a:rPr lang="ko-KR" altLang="en-US" sz="2400" dirty="0" smtClean="0"/>
                        <a:t>근대</a:t>
                      </a:r>
                      <a:endParaRPr lang="ko-KR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현대</a:t>
                      </a:r>
                      <a:endParaRPr lang="ko-KR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106655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시대특징</a:t>
                      </a:r>
                      <a:endParaRPr lang="ko-KR" alt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>
                          <a:solidFill>
                            <a:srgbClr val="FF0000"/>
                          </a:solidFill>
                        </a:rPr>
                        <a:t>신정(神政)시대</a:t>
                      </a:r>
                      <a:endParaRPr lang="ko-KR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>
                          <a:solidFill>
                            <a:srgbClr val="FF0000"/>
                          </a:solidFill>
                        </a:rPr>
                        <a:t>절대왕정시대</a:t>
                      </a:r>
                      <a:endParaRPr lang="ko-KR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>
                          <a:solidFill>
                            <a:srgbClr val="FF0000"/>
                          </a:solidFill>
                        </a:rPr>
                        <a:t>자유민주주의시대</a:t>
                      </a:r>
                      <a:endParaRPr lang="ko-KR" alt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118506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소유</a:t>
                      </a:r>
                      <a:endParaRPr lang="ko-KR" alt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공유</a:t>
                      </a:r>
                      <a:r>
                        <a:rPr lang="en-US" altLang="ko-KR" sz="2000" b="1" dirty="0" smtClean="0"/>
                        <a:t/>
                      </a:r>
                      <a:br>
                        <a:rPr lang="en-US" altLang="ko-KR" sz="2000" b="1" dirty="0" smtClean="0"/>
                      </a:br>
                      <a:r>
                        <a:rPr lang="en-US" altLang="ko-KR" sz="2000" b="1" dirty="0" smtClean="0"/>
                        <a:t>(</a:t>
                      </a:r>
                      <a:r>
                        <a:rPr lang="ko-KR" altLang="en-US" sz="2000" b="1" dirty="0" smtClean="0"/>
                        <a:t>소유권 </a:t>
                      </a:r>
                      <a:r>
                        <a:rPr lang="ko-KR" altLang="en-US" sz="2000" b="1" dirty="0" err="1" smtClean="0"/>
                        <a:t>미확립</a:t>
                      </a:r>
                      <a:r>
                        <a:rPr lang="en-US" altLang="ko-KR" sz="2000" b="1" dirty="0" smtClean="0"/>
                        <a:t>)</a:t>
                      </a:r>
                      <a:endParaRPr lang="ko-KR" altLang="en-US" sz="2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왕의  소유</a:t>
                      </a:r>
                      <a:r>
                        <a:rPr lang="en-US" altLang="ko-KR" sz="2000" b="1" dirty="0" smtClean="0"/>
                        <a:t/>
                      </a:r>
                      <a:br>
                        <a:rPr lang="en-US" altLang="ko-KR" sz="2000" b="1" dirty="0" smtClean="0"/>
                      </a:br>
                      <a:r>
                        <a:rPr lang="en-US" altLang="ko-KR" sz="2000" b="1" dirty="0" smtClean="0"/>
                        <a:t>(</a:t>
                      </a:r>
                      <a:r>
                        <a:rPr lang="ko-KR" altLang="en-US" sz="2000" b="1" dirty="0" smtClean="0"/>
                        <a:t>귀족으로 소유권확대 </a:t>
                      </a:r>
                      <a:r>
                        <a:rPr lang="en-US" altLang="ko-KR" sz="2000" b="1" dirty="0" smtClean="0"/>
                        <a:t>:</a:t>
                      </a:r>
                      <a:br>
                        <a:rPr lang="en-US" altLang="ko-KR" sz="2000" b="1" dirty="0" smtClean="0"/>
                      </a:br>
                      <a:r>
                        <a:rPr lang="ko-KR" altLang="en-US" sz="2000" b="1" dirty="0" smtClean="0"/>
                        <a:t>봉건제</a:t>
                      </a:r>
                      <a:r>
                        <a:rPr lang="en-US" altLang="ko-KR" sz="2000" b="1" dirty="0" smtClean="0"/>
                        <a:t>)</a:t>
                      </a:r>
                      <a:endParaRPr lang="ko-KR" altLang="en-US" sz="2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개인 소유</a:t>
                      </a:r>
                      <a:r>
                        <a:rPr lang="en-US" altLang="ko-KR" sz="2000" b="1" dirty="0" smtClean="0"/>
                        <a:t/>
                      </a:r>
                      <a:br>
                        <a:rPr lang="en-US" altLang="ko-KR" sz="2000" b="1" dirty="0" smtClean="0"/>
                      </a:br>
                      <a:r>
                        <a:rPr lang="en-US" altLang="ko-KR" sz="2000" b="1" dirty="0" smtClean="0"/>
                        <a:t>(</a:t>
                      </a:r>
                      <a:r>
                        <a:rPr lang="ko-KR" altLang="en-US" sz="2000" b="1" dirty="0" err="1" smtClean="0"/>
                        <a:t>사적소유</a:t>
                      </a:r>
                      <a:r>
                        <a:rPr lang="ko-KR" altLang="en-US" sz="2000" b="1" dirty="0" smtClean="0"/>
                        <a:t> 보장</a:t>
                      </a:r>
                      <a:r>
                        <a:rPr lang="en-US" altLang="ko-KR" sz="2000" b="1" dirty="0" smtClean="0"/>
                        <a:t>)</a:t>
                      </a:r>
                      <a:endParaRPr lang="ko-KR" altLang="en-US" sz="20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6524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사회제도</a:t>
                      </a:r>
                      <a:endParaRPr lang="ko-KR" alt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-</a:t>
                      </a:r>
                      <a:endParaRPr lang="ko-KR" alt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신분제</a:t>
                      </a:r>
                      <a:endParaRPr lang="ko-KR" alt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만인 평등</a:t>
                      </a:r>
                      <a:endParaRPr lang="ko-KR" alt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82954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자유</a:t>
                      </a:r>
                      <a:endParaRPr lang="ko-KR" alt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b="1" dirty="0" smtClean="0"/>
                        <a:t>-</a:t>
                      </a:r>
                      <a:endParaRPr lang="ko-KR" altLang="en-US" sz="20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왕의 전횡</a:t>
                      </a:r>
                      <a:r>
                        <a:rPr lang="en-US" altLang="ko-KR" sz="2000" b="1" dirty="0" smtClean="0"/>
                        <a:t/>
                      </a:r>
                      <a:br>
                        <a:rPr lang="en-US" altLang="ko-KR" sz="2000" b="1" dirty="0" smtClean="0"/>
                      </a:br>
                      <a:r>
                        <a:rPr lang="en-US" altLang="ko-KR" sz="2000" b="1" dirty="0" smtClean="0"/>
                        <a:t>(</a:t>
                      </a:r>
                      <a:r>
                        <a:rPr lang="ko-KR" altLang="en-US" sz="2000" b="1" dirty="0" smtClean="0"/>
                        <a:t>폭군</a:t>
                      </a:r>
                      <a:r>
                        <a:rPr lang="en-US" altLang="ko-KR" sz="2000" b="1" dirty="0" smtClean="0"/>
                        <a:t>)</a:t>
                      </a:r>
                      <a:endParaRPr lang="ko-KR" altLang="en-US" sz="20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개인자유권보장</a:t>
                      </a:r>
                      <a:endParaRPr lang="ko-KR" altLang="en-US" sz="2000" b="1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2187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위협원천</a:t>
                      </a:r>
                      <a:endParaRPr lang="ko-KR" altLang="en-US" sz="24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자연현상</a:t>
                      </a:r>
                      <a:endParaRPr lang="ko-KR" alt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적대적 집단</a:t>
                      </a:r>
                      <a:r>
                        <a:rPr lang="en-US" altLang="ko-KR" sz="2000" b="1" dirty="0" smtClean="0"/>
                        <a:t>, </a:t>
                      </a:r>
                      <a:r>
                        <a:rPr lang="ko-KR" altLang="en-US" sz="2000" b="1" dirty="0" smtClean="0"/>
                        <a:t>국가권력</a:t>
                      </a:r>
                      <a:endParaRPr lang="ko-KR" alt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b="1" dirty="0" smtClean="0"/>
                        <a:t>국가권력</a:t>
                      </a:r>
                      <a:endParaRPr lang="ko-KR" altLang="en-US" sz="20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100537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/>
              <a:t>우리의 </a:t>
            </a:r>
            <a:r>
              <a:rPr lang="ko-KR" altLang="en-US" dirty="0"/>
              <a:t>할 </a:t>
            </a:r>
            <a:r>
              <a:rPr lang="ko-KR" altLang="en-US" dirty="0" smtClean="0"/>
              <a:t>일</a:t>
            </a:r>
            <a:r>
              <a:rPr lang="en-US" altLang="ko-KR" dirty="0" smtClean="0"/>
              <a:t>: </a:t>
            </a:r>
            <a:r>
              <a:rPr lang="ko-KR" altLang="en-US" dirty="0" smtClean="0"/>
              <a:t>대북정책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5040559"/>
          </a:xfrm>
        </p:spPr>
        <p:txBody>
          <a:bodyPr>
            <a:normAutofit/>
          </a:bodyPr>
          <a:lstStyle/>
          <a:p>
            <a:pPr fontAlgn="base"/>
            <a:r>
              <a:rPr lang="ko-KR" altLang="en-US" sz="2800" dirty="0" smtClean="0"/>
              <a:t>북한동포에게 자유와 자유민주주의에 </a:t>
            </a:r>
            <a:r>
              <a:rPr lang="ko-KR" altLang="en-US" sz="2800" dirty="0"/>
              <a:t>대해 끊임없이 </a:t>
            </a:r>
            <a:r>
              <a:rPr lang="ko-KR" altLang="en-US" sz="2800" dirty="0" smtClean="0"/>
              <a:t>설명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비전 제공</a:t>
            </a:r>
            <a:endParaRPr lang="ko-KR" altLang="en-US" sz="2800" dirty="0"/>
          </a:p>
          <a:p>
            <a:pPr fontAlgn="base"/>
            <a:r>
              <a:rPr lang="ko-KR" altLang="en-US" sz="2800" dirty="0"/>
              <a:t>김일성</a:t>
            </a:r>
            <a:r>
              <a:rPr lang="en-US" altLang="ko-KR" sz="2800" dirty="0"/>
              <a:t>/</a:t>
            </a:r>
            <a:r>
              <a:rPr lang="ko-KR" altLang="en-US" sz="2800" dirty="0"/>
              <a:t>김정일 왕조의 독재에서 벗어나야 한다는 것</a:t>
            </a:r>
            <a:r>
              <a:rPr lang="en-US" altLang="ko-KR" sz="2800" dirty="0"/>
              <a:t>, </a:t>
            </a:r>
            <a:r>
              <a:rPr lang="ko-KR" altLang="en-US" sz="2800" dirty="0"/>
              <a:t>궐기해야 한다는 것 </a:t>
            </a:r>
            <a:r>
              <a:rPr lang="ko-KR" altLang="en-US" sz="2800" dirty="0" smtClean="0"/>
              <a:t>강조 </a:t>
            </a:r>
            <a:r>
              <a:rPr lang="en-US" altLang="ko-KR" sz="2800" dirty="0" smtClean="0"/>
              <a:t>: </a:t>
            </a:r>
            <a:r>
              <a:rPr lang="ko-KR" altLang="en-US" sz="2800" dirty="0" err="1"/>
              <a:t>쟈</a:t>
            </a:r>
            <a:r>
              <a:rPr lang="ko-KR" altLang="en-US" sz="2800" dirty="0" err="1" smtClean="0"/>
              <a:t>스민</a:t>
            </a:r>
            <a:r>
              <a:rPr lang="ko-KR" altLang="en-US" sz="2800" dirty="0" smtClean="0"/>
              <a:t> 혁명 격려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현실인</a:t>
            </a:r>
            <a:r>
              <a:rPr lang="ko-KR" altLang="en-US" sz="2800" dirty="0"/>
              <a:t>식</a:t>
            </a:r>
          </a:p>
          <a:p>
            <a:pPr fontAlgn="base"/>
            <a:r>
              <a:rPr lang="ko-KR" altLang="en-US" sz="2800" dirty="0"/>
              <a:t>북한에 존재하는 </a:t>
            </a:r>
            <a:r>
              <a:rPr lang="ko-KR" altLang="en-US" sz="2800" dirty="0" err="1"/>
              <a:t>민주화세력</a:t>
            </a:r>
            <a:r>
              <a:rPr lang="ko-KR" altLang="en-US" sz="2800" dirty="0"/>
              <a:t> 지원 </a:t>
            </a:r>
            <a:r>
              <a:rPr lang="en-US" altLang="ko-KR" sz="2800" dirty="0"/>
              <a:t>(</a:t>
            </a:r>
            <a:r>
              <a:rPr lang="ko-KR" altLang="en-US" sz="2800" dirty="0" smtClean="0"/>
              <a:t>도덕적</a:t>
            </a:r>
            <a:r>
              <a:rPr lang="en-US" altLang="ko-KR" sz="2800" dirty="0" smtClean="0"/>
              <a:t>,</a:t>
            </a:r>
            <a:r>
              <a:rPr lang="ko-KR" altLang="en-US" sz="2800" dirty="0" smtClean="0"/>
              <a:t> </a:t>
            </a:r>
            <a:r>
              <a:rPr lang="ko-KR" altLang="en-US" sz="2800" dirty="0"/>
              <a:t>물질적</a:t>
            </a:r>
            <a:r>
              <a:rPr lang="en-US" altLang="ko-KR" sz="2800" dirty="0" smtClean="0"/>
              <a:t>) : </a:t>
            </a:r>
            <a:r>
              <a:rPr lang="ko-KR" altLang="en-US" sz="2800" dirty="0" smtClean="0"/>
              <a:t>혁명의 수단 제공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자유시민의 의무</a:t>
            </a:r>
            <a:endParaRPr lang="ko-KR" altLang="en-US" sz="2800" dirty="0"/>
          </a:p>
          <a:p>
            <a:pPr fontAlgn="base"/>
            <a:r>
              <a:rPr lang="ko-KR" altLang="en-US" sz="2800" dirty="0"/>
              <a:t>중국에 대해 부끄럽게 생각하도록 </a:t>
            </a:r>
            <a:r>
              <a:rPr lang="ko-KR" altLang="en-US" sz="2800" dirty="0" err="1"/>
              <a:t>외교전</a:t>
            </a:r>
            <a:r>
              <a:rPr lang="ko-KR" altLang="en-US" sz="2800" dirty="0"/>
              <a:t> 펼쳐야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도덕적 우위 확보</a:t>
            </a:r>
            <a:endParaRPr lang="ko-KR" altLang="en-US" sz="2800" dirty="0"/>
          </a:p>
          <a:p>
            <a:pPr fontAlgn="base"/>
            <a:r>
              <a:rPr lang="ko-KR" altLang="en-US" sz="2800" dirty="0"/>
              <a:t>통일비용 등 부정적 생각 불식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친북좌파의 선전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선동</a:t>
            </a:r>
            <a:endParaRPr lang="en-US" altLang="ko-KR" sz="2800" dirty="0" smtClean="0"/>
          </a:p>
          <a:p>
            <a:pPr fontAlgn="base"/>
            <a:r>
              <a:rPr lang="ko-KR" altLang="en-US" sz="2800" dirty="0" smtClean="0"/>
              <a:t>자유통일의 정당성과 필연성 강조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새로운 비전 제시</a:t>
            </a:r>
            <a:endParaRPr lang="ko-KR" altLang="en-US" sz="2800" dirty="0"/>
          </a:p>
        </p:txBody>
      </p:sp>
    </p:spTree>
    <p:extLst>
      <p:ext uri="{BB962C8B-B14F-4D97-AF65-F5344CB8AC3E}">
        <p14:creationId xmlns="" xmlns:p14="http://schemas.microsoft.com/office/powerpoint/2010/main" val="34397929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우리의 할 일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국내 정책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484784"/>
            <a:ext cx="8352928" cy="5373216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보수정당 창당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정치권에 보수세력 대표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한나라당의 변질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정부의 중도화</a:t>
            </a:r>
            <a:endParaRPr lang="en-US" altLang="ko-KR" dirty="0" smtClean="0"/>
          </a:p>
          <a:p>
            <a:r>
              <a:rPr lang="ko-KR" altLang="en-US" dirty="0" smtClean="0"/>
              <a:t>민란진압</a:t>
            </a:r>
            <a:r>
              <a:rPr lang="en-US" altLang="ko-KR" dirty="0" smtClean="0"/>
              <a:t>: </a:t>
            </a:r>
            <a:r>
              <a:rPr lang="ko-KR" altLang="en-US" dirty="0" smtClean="0"/>
              <a:t>민란진압군 창설</a:t>
            </a:r>
            <a:r>
              <a:rPr lang="en-US" altLang="ko-KR" dirty="0" smtClean="0"/>
              <a:t>(</a:t>
            </a:r>
            <a:r>
              <a:rPr lang="ko-KR" altLang="en-US" dirty="0" smtClean="0"/>
              <a:t>예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서북청년회</a:t>
            </a:r>
            <a:r>
              <a:rPr lang="en-US" altLang="ko-KR" dirty="0" smtClean="0"/>
              <a:t>)</a:t>
            </a:r>
          </a:p>
          <a:p>
            <a:pPr lvl="1"/>
            <a:r>
              <a:rPr lang="ko-KR" altLang="en-US" dirty="0" smtClean="0"/>
              <a:t>민중봉기를 통한 공산혁명 획책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국가의 위기를 우리 손으로 극복</a:t>
            </a:r>
            <a:endParaRPr lang="en-US" altLang="ko-KR" dirty="0" smtClean="0"/>
          </a:p>
          <a:p>
            <a:r>
              <a:rPr lang="ko-KR" altLang="en-US" dirty="0" smtClean="0"/>
              <a:t> 친북지식인의 위선 폭로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공격</a:t>
            </a:r>
            <a:r>
              <a:rPr lang="en-US" altLang="ko-KR" dirty="0" smtClean="0"/>
              <a:t> : </a:t>
            </a:r>
            <a:r>
              <a:rPr lang="ko-KR" altLang="en-US" dirty="0" smtClean="0"/>
              <a:t>연구 출판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자신의 발언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행동을 부끄럽게 생각하도록 만들어야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연구소 설립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창작과 출판 지원</a:t>
            </a:r>
            <a:r>
              <a:rPr lang="en-US" altLang="ko-KR" dirty="0" smtClean="0"/>
              <a:t>, </a:t>
            </a:r>
          </a:p>
          <a:p>
            <a:r>
              <a:rPr lang="ko-KR" altLang="en-US" dirty="0" smtClean="0"/>
              <a:t>후세 교육권 회수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전교조 해산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교과서 제작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대한민국사</a:t>
            </a:r>
            <a:r>
              <a:rPr lang="en-US" altLang="ko-KR" dirty="0" smtClean="0"/>
              <a:t>): </a:t>
            </a:r>
            <a:r>
              <a:rPr lang="ko-KR" altLang="en-US" dirty="0" smtClean="0"/>
              <a:t>교과서 해설서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763641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대한민국의 상징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태극기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애국가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무궁화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국호</a:t>
            </a:r>
            <a:r>
              <a:rPr lang="en-US" altLang="ko-KR" dirty="0" smtClean="0"/>
              <a:t>: </a:t>
            </a:r>
            <a:r>
              <a:rPr lang="ko-KR" altLang="en-US" dirty="0" smtClean="0"/>
              <a:t>대한민국</a:t>
            </a:r>
            <a:r>
              <a:rPr lang="en-US" altLang="ko-KR" dirty="0" smtClean="0"/>
              <a:t>(Republic of Korea)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177" y="4159895"/>
            <a:ext cx="3600847" cy="208546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4149080"/>
            <a:ext cx="3138136" cy="209627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154233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우리의 각오</a:t>
            </a:r>
            <a:endParaRPr lang="ko-KR" altLang="en-US" dirty="0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5536" y="2996952"/>
            <a:ext cx="8229600" cy="1971676"/>
          </a:xfrm>
        </p:spPr>
        <p:txBody>
          <a:bodyPr vert="horz">
            <a:normAutofit/>
          </a:bodyPr>
          <a:lstStyle/>
          <a:p>
            <a:pPr algn="ctr">
              <a:buNone/>
            </a:pPr>
            <a:r>
              <a:rPr lang="en-US" altLang="ko-KR" b="1" dirty="0" smtClean="0">
                <a:latin typeface="맑은 고딕" pitchFamily="50" charset="-127"/>
                <a:ea typeface="맑은 고딕" pitchFamily="50" charset="-127"/>
              </a:rPr>
              <a:t>“</a:t>
            </a:r>
            <a:r>
              <a:rPr lang="ko-KR" altLang="en-US" b="1" dirty="0" smtClean="0">
                <a:latin typeface="맑은 고딕" pitchFamily="50" charset="-127"/>
                <a:ea typeface="맑은 고딕" pitchFamily="50" charset="-127"/>
              </a:rPr>
              <a:t>악에게 지지 말고 선으로 악을 이기라”</a:t>
            </a:r>
            <a:endParaRPr lang="en-US" altLang="ko-KR" b="1" dirty="0" smtClean="0">
              <a:latin typeface="맑은 고딕" pitchFamily="50" charset="-127"/>
              <a:ea typeface="맑은 고딕" pitchFamily="50" charset="-127"/>
            </a:endParaRPr>
          </a:p>
          <a:p>
            <a:pPr algn="ctr"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(Do not be overcome by evil, </a:t>
            </a:r>
            <a:br>
              <a:rPr lang="en-US" altLang="ko-KR" dirty="0" smtClean="0">
                <a:latin typeface="맑은 고딕" pitchFamily="50" charset="-127"/>
                <a:ea typeface="맑은 고딕" pitchFamily="50" charset="-127"/>
              </a:rPr>
            </a:b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but overcome evil with good.)</a:t>
            </a:r>
          </a:p>
          <a:p>
            <a:pPr algn="ctr">
              <a:buNone/>
            </a:pP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2000" dirty="0" smtClean="0">
                <a:latin typeface="맑은 고딕" pitchFamily="50" charset="-127"/>
                <a:ea typeface="맑은 고딕" pitchFamily="50" charset="-127"/>
              </a:rPr>
              <a:t>로마서 </a:t>
            </a:r>
            <a:r>
              <a:rPr lang="en-US" altLang="ko-KR" sz="2000" dirty="0" smtClean="0">
                <a:latin typeface="맑은 고딕" pitchFamily="50" charset="-127"/>
                <a:ea typeface="맑은 고딕" pitchFamily="50" charset="-127"/>
              </a:rPr>
              <a:t>12:21)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41633545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539552" y="1484784"/>
            <a:ext cx="8229600" cy="508280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/>
              <a:t>이상향</a:t>
            </a:r>
            <a:r>
              <a:rPr lang="en-US" altLang="ko-KR" dirty="0" smtClean="0"/>
              <a:t>(Utopia) : </a:t>
            </a:r>
            <a:r>
              <a:rPr lang="ko-KR" altLang="en-US" dirty="0" smtClean="0"/>
              <a:t>사람들이 자유롭고 행복하게 사는 세상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/>
              <a:t>신이 지배하는 세상 </a:t>
            </a:r>
            <a:r>
              <a:rPr lang="ko-KR" altLang="en-US" dirty="0" smtClean="0">
                <a:latin typeface="바탕"/>
                <a:ea typeface="바탕"/>
              </a:rPr>
              <a:t>⇒ </a:t>
            </a:r>
            <a:r>
              <a:rPr lang="ko-KR" altLang="en-US" dirty="0" smtClean="0"/>
              <a:t>왕이 지배하는 세상 </a:t>
            </a:r>
            <a:r>
              <a:rPr lang="ko-KR" altLang="en-US" dirty="0" smtClean="0">
                <a:latin typeface="바탕"/>
                <a:ea typeface="바탕"/>
              </a:rPr>
              <a:t>⇒ </a:t>
            </a:r>
            <a:r>
              <a:rPr lang="ko-KR" altLang="en-US" dirty="0" smtClean="0"/>
              <a:t>기본원칙이 지배하는 세상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/>
              <a:t>도덕적 감성에 따른 </a:t>
            </a:r>
            <a:r>
              <a:rPr lang="ko-KR" altLang="en-US" b="1" dirty="0" smtClean="0">
                <a:solidFill>
                  <a:srgbClr val="FF0000"/>
                </a:solidFill>
              </a:rPr>
              <a:t>사회 기본원칙 </a:t>
            </a:r>
            <a:r>
              <a:rPr lang="en-US" altLang="ko-KR" dirty="0" smtClean="0"/>
              <a:t>:  </a:t>
            </a:r>
            <a:r>
              <a:rPr lang="ko-KR" altLang="en-US" dirty="0" smtClean="0"/>
              <a:t>보편적 인권 </a:t>
            </a:r>
            <a:r>
              <a:rPr lang="en-US" altLang="ko-KR" dirty="0"/>
              <a:t>(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모든 사람이 평등하며 최대의 자유를 누린다</a:t>
            </a:r>
            <a:r>
              <a:rPr lang="en-US" altLang="ko-KR" dirty="0" smtClean="0"/>
              <a:t>”) : </a:t>
            </a:r>
            <a:r>
              <a:rPr lang="ko-KR" altLang="en-US" dirty="0" smtClean="0"/>
              <a:t>자유민주주의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b="1" dirty="0" smtClean="0">
                <a:latin typeface="+mn-ea"/>
              </a:rPr>
              <a:t>머리 속에 그린 세계가 현실 세계가 된다</a:t>
            </a:r>
            <a:r>
              <a:rPr lang="en-US" altLang="ko-KR" b="1" dirty="0" smtClean="0">
                <a:latin typeface="+mn-ea"/>
              </a:rPr>
              <a:t>!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이상</a:t>
            </a:r>
            <a:r>
              <a:rPr lang="en-US" altLang="ko-KR" dirty="0" smtClean="0"/>
              <a:t>(Vision)</a:t>
            </a:r>
            <a:r>
              <a:rPr lang="ko-KR" altLang="en-US" dirty="0" smtClean="0"/>
              <a:t>의</a:t>
            </a:r>
            <a:r>
              <a:rPr lang="en-US" altLang="ko-KR" dirty="0"/>
              <a:t> </a:t>
            </a:r>
            <a:r>
              <a:rPr lang="ko-KR" altLang="en-US" dirty="0" smtClean="0"/>
              <a:t>발전</a:t>
            </a:r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4338378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자유민주주의의 발전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0" y="1775191"/>
            <a:ext cx="9036496" cy="4625609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고대 그리스 철학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소크라테스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플라톤</a:t>
            </a:r>
            <a:r>
              <a:rPr lang="en-US" altLang="ko-KR" dirty="0" smtClean="0"/>
              <a:t>, </a:t>
            </a:r>
            <a:br>
              <a:rPr lang="en-US" altLang="ko-KR" dirty="0" smtClean="0"/>
            </a:br>
            <a:r>
              <a:rPr lang="ko-KR" altLang="en-US" dirty="0" smtClean="0"/>
              <a:t>아리스토텔레스</a:t>
            </a:r>
            <a:endParaRPr lang="en-US" altLang="ko-KR" dirty="0" smtClean="0"/>
          </a:p>
          <a:p>
            <a:r>
              <a:rPr lang="ko-KR" altLang="en-US" dirty="0" smtClean="0"/>
              <a:t>중세 기독교 철학</a:t>
            </a:r>
            <a:r>
              <a:rPr lang="en-US" altLang="ko-KR" dirty="0" smtClean="0"/>
              <a:t>(Universal Christian state)</a:t>
            </a:r>
            <a:r>
              <a:rPr lang="ko-KR" altLang="en-US" dirty="0" smtClean="0"/>
              <a:t> </a:t>
            </a:r>
            <a:r>
              <a:rPr lang="en-US" altLang="ko-KR" dirty="0" smtClean="0"/>
              <a:t>: </a:t>
            </a:r>
            <a:br>
              <a:rPr lang="en-US" altLang="ko-KR" dirty="0" smtClean="0"/>
            </a:br>
            <a:r>
              <a:rPr lang="ko-KR" altLang="en-US" dirty="0" smtClean="0"/>
              <a:t>기독교 군주 아래  인류 통합</a:t>
            </a:r>
            <a:endParaRPr lang="en-US" altLang="ko-KR" dirty="0" smtClean="0"/>
          </a:p>
          <a:p>
            <a:r>
              <a:rPr lang="ko-KR" altLang="en-US" b="1" dirty="0" smtClean="0"/>
              <a:t>마키아벨리</a:t>
            </a:r>
            <a:r>
              <a:rPr lang="en-US" altLang="ko-KR" dirty="0" smtClean="0"/>
              <a:t>(</a:t>
            </a:r>
            <a:r>
              <a:rPr lang="en-US" altLang="ko-KR" b="1" i="1" dirty="0" smtClean="0"/>
              <a:t>The Prince</a:t>
            </a:r>
            <a:r>
              <a:rPr lang="en-US" altLang="ko-KR" dirty="0" smtClean="0"/>
              <a:t>, 1532) </a:t>
            </a:r>
            <a:r>
              <a:rPr lang="en-US" altLang="ko-KR" b="1" dirty="0" smtClean="0">
                <a:latin typeface="HY중고딕"/>
                <a:ea typeface="HY중고딕"/>
              </a:rPr>
              <a:t>⇒</a:t>
            </a:r>
            <a:r>
              <a:rPr lang="en-US" altLang="ko-KR" dirty="0" smtClean="0">
                <a:latin typeface="HY중고딕"/>
                <a:ea typeface="HY중고딕"/>
              </a:rPr>
              <a:t> </a:t>
            </a:r>
            <a:br>
              <a:rPr lang="en-US" altLang="ko-KR" dirty="0" smtClean="0">
                <a:latin typeface="HY중고딕"/>
                <a:ea typeface="HY중고딕"/>
              </a:rPr>
            </a:br>
            <a:r>
              <a:rPr lang="ko-KR" altLang="en-US" dirty="0" err="1" smtClean="0">
                <a:latin typeface="HY엽서M" pitchFamily="18" charset="-127"/>
                <a:ea typeface="HY엽서M" pitchFamily="18" charset="-127"/>
              </a:rPr>
              <a:t>토마스</a:t>
            </a:r>
            <a:r>
              <a:rPr lang="ko-KR" altLang="en-US" dirty="0" smtClean="0">
                <a:latin typeface="HY중고딕"/>
                <a:ea typeface="HY중고딕"/>
              </a:rPr>
              <a:t> </a:t>
            </a:r>
            <a:r>
              <a:rPr lang="ko-KR" altLang="en-US" b="1" dirty="0" err="1" smtClean="0"/>
              <a:t>홉스</a:t>
            </a:r>
            <a:r>
              <a:rPr lang="en-US" altLang="ko-KR" b="1" dirty="0"/>
              <a:t>(</a:t>
            </a:r>
            <a:r>
              <a:rPr lang="en-US" altLang="ko-KR" b="1" i="1" dirty="0"/>
              <a:t>Leviathan</a:t>
            </a:r>
            <a:r>
              <a:rPr lang="en-US" altLang="ko-KR" b="1" dirty="0"/>
              <a:t>, 1651</a:t>
            </a:r>
            <a:r>
              <a:rPr lang="en-US" altLang="ko-KR" b="1" dirty="0" smtClean="0"/>
              <a:t>) </a:t>
            </a:r>
            <a:r>
              <a:rPr lang="en-US" altLang="ko-KR" b="1" dirty="0" smtClean="0">
                <a:latin typeface="HY중고딕"/>
                <a:ea typeface="HY중고딕"/>
              </a:rPr>
              <a:t>⇒ </a:t>
            </a:r>
            <a:br>
              <a:rPr lang="en-US" altLang="ko-KR" b="1" dirty="0" smtClean="0">
                <a:latin typeface="HY중고딕"/>
                <a:ea typeface="HY중고딕"/>
              </a:rPr>
            </a:br>
            <a:r>
              <a:rPr lang="ko-KR" altLang="en-US" b="1" dirty="0" smtClean="0"/>
              <a:t>존 </a:t>
            </a:r>
            <a:r>
              <a:rPr lang="ko-KR" altLang="en-US" b="1" dirty="0" err="1" smtClean="0"/>
              <a:t>록크</a:t>
            </a:r>
            <a:r>
              <a:rPr lang="en-US" altLang="ko-KR" b="1" dirty="0" smtClean="0"/>
              <a:t>(</a:t>
            </a:r>
            <a:r>
              <a:rPr lang="en-US" altLang="ko-KR" b="1" i="1" dirty="0"/>
              <a:t>Second </a:t>
            </a:r>
            <a:r>
              <a:rPr lang="en-US" altLang="ko-KR" b="1" i="1" dirty="0" smtClean="0"/>
              <a:t>Treatise of</a:t>
            </a:r>
            <a:r>
              <a:rPr lang="ko-KR" altLang="en-US" b="1" i="1" dirty="0" smtClean="0"/>
              <a:t> </a:t>
            </a:r>
            <a:r>
              <a:rPr lang="en-US" altLang="ko-KR" b="1" i="1" dirty="0" smtClean="0"/>
              <a:t>Government</a:t>
            </a:r>
            <a:r>
              <a:rPr lang="en-US" altLang="ko-KR" i="1" dirty="0" smtClean="0"/>
              <a:t>, </a:t>
            </a:r>
            <a:r>
              <a:rPr lang="en-US" altLang="ko-KR" dirty="0" smtClean="0"/>
              <a:t>1690</a:t>
            </a:r>
            <a:r>
              <a:rPr lang="en-US" altLang="ko-KR" b="1" dirty="0" smtClean="0"/>
              <a:t>) </a:t>
            </a:r>
            <a:r>
              <a:rPr lang="en-US" altLang="ko-KR" b="1" dirty="0" smtClean="0">
                <a:latin typeface="HY중고딕"/>
                <a:ea typeface="HY중고딕"/>
              </a:rPr>
              <a:t>⇒ </a:t>
            </a:r>
            <a:br>
              <a:rPr lang="en-US" altLang="ko-KR" b="1" dirty="0" smtClean="0">
                <a:latin typeface="HY중고딕"/>
                <a:ea typeface="HY중고딕"/>
              </a:rPr>
            </a:br>
            <a:r>
              <a:rPr lang="ko-KR" altLang="en-US" b="1" dirty="0" err="1" smtClean="0">
                <a:latin typeface="HY중고딕"/>
                <a:ea typeface="HY중고딕"/>
              </a:rPr>
              <a:t>장쟈크</a:t>
            </a:r>
            <a:r>
              <a:rPr lang="ko-KR" altLang="en-US" b="1" dirty="0" smtClean="0">
                <a:latin typeface="HY중고딕"/>
                <a:ea typeface="HY중고딕"/>
              </a:rPr>
              <a:t> 루소 </a:t>
            </a:r>
            <a:r>
              <a:rPr lang="en-US" altLang="ko-KR" b="1" dirty="0" smtClean="0">
                <a:latin typeface="HY중고딕"/>
                <a:ea typeface="HY중고딕"/>
              </a:rPr>
              <a:t>(</a:t>
            </a:r>
            <a:r>
              <a:rPr lang="en-US" altLang="ko-KR" sz="2400" b="1" i="1" dirty="0"/>
              <a:t>THE SOCIAL </a:t>
            </a:r>
            <a:r>
              <a:rPr lang="en-US" altLang="ko-KR" sz="2400" b="1" i="1" dirty="0" smtClean="0"/>
              <a:t>CONTRACT OR </a:t>
            </a:r>
            <a:r>
              <a:rPr lang="en-US" altLang="ko-KR" sz="2400" b="1" i="1" dirty="0"/>
              <a:t>PRINCIPLES OF POLITICAL </a:t>
            </a:r>
            <a:r>
              <a:rPr lang="en-US" altLang="ko-KR" sz="2400" b="1" i="1" dirty="0" smtClean="0"/>
              <a:t>RIGHT</a:t>
            </a:r>
            <a:r>
              <a:rPr lang="en-US" altLang="ko-KR" sz="2400" b="1" dirty="0" smtClean="0"/>
              <a:t>, 1762</a:t>
            </a:r>
            <a:r>
              <a:rPr lang="en-US" altLang="ko-KR" b="1" dirty="0" smtClean="0"/>
              <a:t>)</a:t>
            </a:r>
            <a:endParaRPr lang="en-US" altLang="ko-KR" b="1" dirty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="" xmlns:p14="http://schemas.microsoft.com/office/powerpoint/2010/main" val="33949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자유민주주의로 역사발전 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775191"/>
            <a:ext cx="8568952" cy="4625609"/>
          </a:xfrm>
        </p:spPr>
        <p:txBody>
          <a:bodyPr>
            <a:normAutofit lnSpcReduction="10000"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자유민주체제 </a:t>
            </a:r>
            <a:r>
              <a:rPr lang="en-US" altLang="ko-KR" b="1" dirty="0" smtClean="0">
                <a:solidFill>
                  <a:srgbClr val="FF0000"/>
                </a:solidFill>
              </a:rPr>
              <a:t>: </a:t>
            </a:r>
            <a:r>
              <a:rPr lang="ko-KR" altLang="en-US" b="1" dirty="0" smtClean="0">
                <a:solidFill>
                  <a:srgbClr val="FF0000"/>
                </a:solidFill>
              </a:rPr>
              <a:t>아주 정교한 사회제도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 lvl="1"/>
            <a:r>
              <a:rPr lang="ko-KR" altLang="en-US" dirty="0" smtClean="0"/>
              <a:t>권력의 정당성</a:t>
            </a:r>
            <a:r>
              <a:rPr lang="en-US" altLang="ko-KR" dirty="0" smtClean="0"/>
              <a:t>: </a:t>
            </a:r>
            <a:r>
              <a:rPr lang="ko-KR" altLang="en-US" dirty="0" smtClean="0"/>
              <a:t>피지배자의 동의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보통</a:t>
            </a:r>
            <a:r>
              <a:rPr lang="en-US" altLang="ko-KR" dirty="0" smtClean="0"/>
              <a:t>, </a:t>
            </a:r>
            <a:r>
              <a:rPr lang="ko-KR" altLang="en-US" dirty="0" smtClean="0"/>
              <a:t>평등</a:t>
            </a:r>
            <a:r>
              <a:rPr lang="en-US" altLang="ko-KR" dirty="0" smtClean="0"/>
              <a:t>,  </a:t>
            </a:r>
            <a:r>
              <a:rPr lang="ko-KR" altLang="en-US" dirty="0" smtClean="0"/>
              <a:t>직접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비밀 선거제도</a:t>
            </a:r>
            <a:r>
              <a:rPr lang="en-US" altLang="ko-KR" dirty="0" smtClean="0"/>
              <a:t> </a:t>
            </a:r>
          </a:p>
          <a:p>
            <a:pPr lvl="1"/>
            <a:r>
              <a:rPr lang="ko-KR" altLang="en-US" dirty="0" smtClean="0"/>
              <a:t>주권의 분할</a:t>
            </a:r>
            <a:r>
              <a:rPr lang="en-US" altLang="ko-KR" dirty="0" smtClean="0"/>
              <a:t>(</a:t>
            </a:r>
            <a:r>
              <a:rPr lang="ko-KR" altLang="en-US" dirty="0" smtClean="0"/>
              <a:t>균형과 견제</a:t>
            </a:r>
            <a:r>
              <a:rPr lang="en-US" altLang="ko-KR" dirty="0" smtClean="0"/>
              <a:t>): </a:t>
            </a:r>
            <a:r>
              <a:rPr lang="ko-KR" altLang="en-US" dirty="0" smtClean="0"/>
              <a:t>삼권분립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법치주의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죄형법정주의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구속영장제도</a:t>
            </a:r>
            <a:r>
              <a:rPr lang="en-US" altLang="ko-KR" dirty="0" smtClean="0"/>
              <a:t>, 3</a:t>
            </a:r>
            <a:r>
              <a:rPr lang="ko-KR" altLang="en-US" dirty="0" err="1" smtClean="0"/>
              <a:t>심제도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사유재산 보호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사회정의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자유경쟁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기회균등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누진세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생명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재산</a:t>
            </a:r>
            <a:r>
              <a:rPr lang="en-US" altLang="ko-KR" dirty="0" smtClean="0"/>
              <a:t>(</a:t>
            </a:r>
            <a:r>
              <a:rPr lang="ko-KR" altLang="en-US" dirty="0" smtClean="0"/>
              <a:t>행복추구</a:t>
            </a:r>
            <a:r>
              <a:rPr lang="en-US" altLang="ko-KR" dirty="0" smtClean="0"/>
              <a:t>)</a:t>
            </a:r>
            <a:r>
              <a:rPr lang="ko-KR" altLang="en-US" dirty="0" smtClean="0"/>
              <a:t>권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정부의 역할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정부가 기본권 보장 못할 때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시민혁명</a:t>
            </a:r>
            <a:endParaRPr lang="en-US" altLang="ko-KR" dirty="0" smtClean="0"/>
          </a:p>
          <a:p>
            <a:pPr lvl="1"/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="" xmlns:p14="http://schemas.microsoft.com/office/powerpoint/2010/main" val="10738230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ko-KR" altLang="en-US" dirty="0"/>
              <a:t>역사는 이상향을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현세상에 </a:t>
            </a:r>
            <a:r>
              <a:rPr lang="ko-KR" altLang="en-US" dirty="0"/>
              <a:t>건설하는 과정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775191"/>
            <a:ext cx="8712968" cy="4625609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altLang="ko-KR" dirty="0" smtClean="0">
                <a:latin typeface="+mn-ea"/>
              </a:rPr>
              <a:t>(</a:t>
            </a:r>
            <a:r>
              <a:rPr lang="ko-KR" altLang="en-US" dirty="0">
                <a:latin typeface="+mn-ea"/>
              </a:rPr>
              <a:t>예</a:t>
            </a:r>
            <a:r>
              <a:rPr lang="en-US" altLang="ko-KR" dirty="0">
                <a:latin typeface="+mn-ea"/>
              </a:rPr>
              <a:t>) </a:t>
            </a:r>
            <a:r>
              <a:rPr lang="ko-KR" altLang="en-US" dirty="0" smtClean="0">
                <a:latin typeface="+mn-ea"/>
              </a:rPr>
              <a:t>대한제국</a:t>
            </a:r>
            <a:r>
              <a:rPr lang="en-US" altLang="ko-KR" dirty="0" smtClean="0">
                <a:latin typeface="+mn-ea"/>
              </a:rPr>
              <a:t>(1897)</a:t>
            </a:r>
            <a:r>
              <a:rPr lang="ko-KR" altLang="en-US" dirty="0" smtClean="0">
                <a:latin typeface="+mn-ea"/>
              </a:rPr>
              <a:t> </a:t>
            </a:r>
            <a:r>
              <a:rPr lang="ko-KR" altLang="en-US" dirty="0">
                <a:latin typeface="+mn-ea"/>
              </a:rPr>
              <a:t>⇒ </a:t>
            </a:r>
            <a:r>
              <a:rPr lang="ko-KR" altLang="en-US" dirty="0" smtClean="0">
                <a:latin typeface="+mn-ea"/>
              </a:rPr>
              <a:t>대한민국</a:t>
            </a:r>
            <a:r>
              <a:rPr lang="en-US" altLang="ko-KR" dirty="0" smtClean="0">
                <a:latin typeface="+mn-ea"/>
              </a:rPr>
              <a:t>(1948)</a:t>
            </a:r>
            <a:endParaRPr lang="en-US" altLang="ko-KR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dirty="0">
                <a:latin typeface="+mn-ea"/>
              </a:rPr>
              <a:t>(</a:t>
            </a:r>
            <a:r>
              <a:rPr lang="ko-KR" altLang="en-US" dirty="0">
                <a:latin typeface="+mn-ea"/>
              </a:rPr>
              <a:t>예</a:t>
            </a:r>
            <a:r>
              <a:rPr lang="en-US" altLang="ko-KR" dirty="0">
                <a:latin typeface="+mn-ea"/>
              </a:rPr>
              <a:t>) </a:t>
            </a:r>
            <a:r>
              <a:rPr lang="ko-KR" altLang="en-US" dirty="0">
                <a:latin typeface="+mn-ea"/>
              </a:rPr>
              <a:t>절대왕정 ⇒ 자유민주국가</a:t>
            </a:r>
            <a:endParaRPr lang="en-US" altLang="ko-KR" dirty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en-US" altLang="ko-KR" dirty="0">
                <a:latin typeface="+mn-ea"/>
              </a:rPr>
              <a:t>(</a:t>
            </a:r>
            <a:r>
              <a:rPr lang="ko-KR" altLang="en-US" dirty="0">
                <a:latin typeface="+mn-ea"/>
              </a:rPr>
              <a:t>예</a:t>
            </a:r>
            <a:r>
              <a:rPr lang="en-US" altLang="ko-KR" dirty="0">
                <a:latin typeface="+mn-ea"/>
              </a:rPr>
              <a:t>) </a:t>
            </a:r>
            <a:r>
              <a:rPr lang="ko-KR" altLang="en-US" dirty="0">
                <a:latin typeface="+mn-ea"/>
              </a:rPr>
              <a:t>존 </a:t>
            </a:r>
            <a:r>
              <a:rPr lang="ko-KR" altLang="en-US" dirty="0" err="1">
                <a:latin typeface="+mn-ea"/>
              </a:rPr>
              <a:t>록크의</a:t>
            </a:r>
            <a:r>
              <a:rPr lang="ko-KR" altLang="en-US" dirty="0">
                <a:latin typeface="+mn-ea"/>
              </a:rPr>
              <a:t> </a:t>
            </a:r>
            <a:r>
              <a:rPr lang="ko-KR" altLang="en-US" dirty="0" smtClean="0">
                <a:latin typeface="+mn-ea"/>
              </a:rPr>
              <a:t>정치철학 </a:t>
            </a:r>
            <a:r>
              <a:rPr lang="en-US" altLang="ko-KR" dirty="0" smtClean="0">
                <a:latin typeface="+mn-ea"/>
              </a:rPr>
              <a:t>: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자연법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권리</a:t>
            </a:r>
            <a:r>
              <a:rPr lang="en-US" altLang="ko-KR" dirty="0">
                <a:latin typeface="+mn-ea"/>
              </a:rPr>
              <a:t>; </a:t>
            </a:r>
            <a:r>
              <a:rPr lang="ko-KR" altLang="en-US" dirty="0">
                <a:latin typeface="+mn-ea"/>
              </a:rPr>
              <a:t>제한정부</a:t>
            </a:r>
            <a:r>
              <a:rPr lang="en-US" altLang="ko-KR" dirty="0">
                <a:latin typeface="+mn-ea"/>
              </a:rPr>
              <a:t>, </a:t>
            </a:r>
            <a:r>
              <a:rPr lang="ko-KR" altLang="en-US" dirty="0">
                <a:latin typeface="+mn-ea"/>
              </a:rPr>
              <a:t>권력분립</a:t>
            </a:r>
            <a:r>
              <a:rPr lang="en-US" altLang="ko-KR" dirty="0">
                <a:latin typeface="+mn-ea"/>
              </a:rPr>
              <a:t>; </a:t>
            </a:r>
            <a:r>
              <a:rPr lang="ko-KR" altLang="en-US" dirty="0">
                <a:latin typeface="+mn-ea"/>
              </a:rPr>
              <a:t>재산권이론</a:t>
            </a:r>
            <a:r>
              <a:rPr lang="en-US" altLang="ko-KR" dirty="0">
                <a:latin typeface="+mn-ea"/>
              </a:rPr>
              <a:t>; </a:t>
            </a:r>
            <a:r>
              <a:rPr lang="ko-KR" altLang="en-US" dirty="0">
                <a:latin typeface="+mn-ea"/>
              </a:rPr>
              <a:t>동의에 의한 정부</a:t>
            </a:r>
            <a:r>
              <a:rPr lang="en-US" altLang="ko-KR" dirty="0">
                <a:latin typeface="+mn-ea"/>
              </a:rPr>
              <a:t>: </a:t>
            </a:r>
            <a:r>
              <a:rPr lang="ko-KR" altLang="en-US" dirty="0" smtClean="0">
                <a:latin typeface="+mn-ea"/>
              </a:rPr>
              <a:t>시민혁명</a:t>
            </a:r>
            <a:r>
              <a:rPr lang="en-US" altLang="ko-KR" dirty="0" smtClean="0">
                <a:latin typeface="+mn-ea"/>
              </a:rPr>
              <a:t>; Constitutional Democracy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>
                <a:latin typeface="+mn-ea"/>
              </a:rPr>
              <a:t> </a:t>
            </a:r>
            <a:r>
              <a:rPr lang="ko-KR" altLang="en-US" b="1" dirty="0" smtClean="0">
                <a:latin typeface="+mn-ea"/>
              </a:rPr>
              <a:t>미국건국</a:t>
            </a:r>
            <a:r>
              <a:rPr lang="en-US" altLang="ko-KR" b="1" dirty="0">
                <a:latin typeface="+mn-ea"/>
              </a:rPr>
              <a:t>(1776</a:t>
            </a:r>
            <a:r>
              <a:rPr lang="en-US" altLang="ko-KR" b="1" dirty="0" smtClean="0">
                <a:latin typeface="+mn-ea"/>
              </a:rPr>
              <a:t>)</a:t>
            </a:r>
            <a:endParaRPr lang="en-US" altLang="ko-KR" b="1" dirty="0"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43196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듈">
  <a:themeElements>
    <a:clrScheme name="모듈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모듈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모듈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1444</TotalTime>
  <Words>3341</Words>
  <Application>Microsoft Office PowerPoint</Application>
  <PresentationFormat>화면 슬라이드 쇼(4:3)</PresentationFormat>
  <Paragraphs>442</Paragraphs>
  <Slides>53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53</vt:i4>
      </vt:variant>
    </vt:vector>
  </HeadingPairs>
  <TitlesOfParts>
    <vt:vector size="54" baseType="lpstr">
      <vt:lpstr>모듈</vt:lpstr>
      <vt:lpstr>자유통일은 자유시민의 의무</vt:lpstr>
      <vt:lpstr>역사 발전</vt:lpstr>
      <vt:lpstr>역사발전의 법칙</vt:lpstr>
      <vt:lpstr>역사발전 메커니즘 : 경험과 비전의 변증법적 상호작용</vt:lpstr>
      <vt:lpstr>역사발전</vt:lpstr>
      <vt:lpstr>이상(Vision)의 발전</vt:lpstr>
      <vt:lpstr>자유민주주의의 발전</vt:lpstr>
      <vt:lpstr>자유민주주의로 역사발전 끝</vt:lpstr>
      <vt:lpstr>역사는 이상향을  현세상에 건설하는 과정</vt:lpstr>
      <vt:lpstr>미국독립선언</vt:lpstr>
      <vt:lpstr>대한민국 헌법</vt:lpstr>
      <vt:lpstr>반동적 역사 후퇴: 잘못된 비전</vt:lpstr>
      <vt:lpstr>공산주의의 반역사성(반동성)</vt:lpstr>
      <vt:lpstr>공산주의와 절대왕정의 유사점</vt:lpstr>
      <vt:lpstr>개인,군사독재의 반역사성, 반인륜성</vt:lpstr>
      <vt:lpstr>사적(私的)소유(所有) :  개인자유를  보호하는 제도적 장치</vt:lpstr>
      <vt:lpstr>김씨조선 성립 과정 (악의 세력)</vt:lpstr>
      <vt:lpstr>노동당 규약 서문(1)   2010. 9. 28. 개정</vt:lpstr>
      <vt:lpstr>노동당 규약 서문(2)</vt:lpstr>
      <vt:lpstr>조선민주주의인민공화국사회주의헌법 (2010년 4월 9일 개정)</vt:lpstr>
      <vt:lpstr>대한민국 헌법</vt:lpstr>
      <vt:lpstr>대한민국과 북괴의 역사적 위치</vt:lpstr>
      <vt:lpstr>대한민국과 북괴집단의 정통성 문제</vt:lpstr>
      <vt:lpstr>이승만 박사의 대한민국 건국 공로</vt:lpstr>
      <vt:lpstr>정치적 자유와 기독교 국가</vt:lpstr>
      <vt:lpstr>이승만의 기독교 개종 결심</vt:lpstr>
      <vt:lpstr>기독교입국(基督敎立國),  자유민주국가 건국 소망</vt:lpstr>
      <vt:lpstr>자유민주국가 건국 소망 : 이승만의 기도(祈禱)와 유언(遺言)</vt:lpstr>
      <vt:lpstr>자유민주국가 건국 소망 : 『독립정신』 (1)</vt:lpstr>
      <vt:lpstr>자유민주국가 건국 소망 : 『독립정신』(2)</vt:lpstr>
      <vt:lpstr>독립전략 : “미국을 친구로 독립”</vt:lpstr>
      <vt:lpstr>이승만의 건국투쟁</vt:lpstr>
      <vt:lpstr>건국투쟁 : “총선거를 통한 독립정부수립”(1)</vt:lpstr>
      <vt:lpstr>건국투쟁 : “총선거를 통한 독립정부수립”(2)</vt:lpstr>
      <vt:lpstr>제1공화국(1948-1960)(1)</vt:lpstr>
      <vt:lpstr>제1공화국(1948-1960)(2)</vt:lpstr>
      <vt:lpstr>이승만 없으면 대한민국 없다!</vt:lpstr>
      <vt:lpstr>한반도 및 한국 정세: 선과 악의 대결</vt:lpstr>
      <vt:lpstr>통일세력 = 친북좌파 = 종북세력</vt:lpstr>
      <vt:lpstr>노동당 규약 서문</vt:lpstr>
      <vt:lpstr>자유통일  = 자유(보수)애국운동</vt:lpstr>
      <vt:lpstr>평화통일의 함정 </vt:lpstr>
      <vt:lpstr>헌법 제4조의 해석</vt:lpstr>
      <vt:lpstr>자유통일 = 흡수통일의 정당성</vt:lpstr>
      <vt:lpstr>민주화운동(친북공산혁명) 문제</vt:lpstr>
      <vt:lpstr>대한민국은 처음부터 민주공화국</vt:lpstr>
      <vt:lpstr>위기의 대한민국</vt:lpstr>
      <vt:lpstr>지금은 국가적 위기</vt:lpstr>
      <vt:lpstr>자유시민의 의무</vt:lpstr>
      <vt:lpstr>우리의 할 일: 대북정책</vt:lpstr>
      <vt:lpstr>우리의 할 일 : 국내 정책</vt:lpstr>
      <vt:lpstr>대한민국의 상징</vt:lpstr>
      <vt:lpstr>우리의 각오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Chris</dc:creator>
  <cp:lastModifiedBy>Registered User</cp:lastModifiedBy>
  <cp:revision>100</cp:revision>
  <dcterms:created xsi:type="dcterms:W3CDTF">2011-05-10T19:32:40Z</dcterms:created>
  <dcterms:modified xsi:type="dcterms:W3CDTF">2011-05-31T08:57:07Z</dcterms:modified>
</cp:coreProperties>
</file>